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1" r:id="rId4"/>
    <p:sldId id="262" r:id="rId5"/>
    <p:sldId id="263" r:id="rId6"/>
    <p:sldId id="264" r:id="rId7"/>
    <p:sldId id="265" r:id="rId8"/>
    <p:sldId id="266" r:id="rId9"/>
    <p:sldId id="267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7" autoAdjust="0"/>
    <p:restoredTop sz="94660"/>
  </p:normalViewPr>
  <p:slideViewPr>
    <p:cSldViewPr snapToGrid="0">
      <p:cViewPr varScale="1">
        <p:scale>
          <a:sx n="85" d="100"/>
          <a:sy n="85" d="100"/>
        </p:scale>
        <p:origin x="30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B39C1-C35F-49F3-8D78-4E5F6F2A06C2}" type="datetimeFigureOut">
              <a:rPr lang="en-US" smtClean="0"/>
              <a:t>3/8/2019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DD622-399D-4626-97A1-C290197BDB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4520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B39C1-C35F-49F3-8D78-4E5F6F2A06C2}" type="datetimeFigureOut">
              <a:rPr lang="en-US" smtClean="0"/>
              <a:t>3/8/2019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DD622-399D-4626-97A1-C290197BDB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04734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B39C1-C35F-49F3-8D78-4E5F6F2A06C2}" type="datetimeFigureOut">
              <a:rPr lang="en-US" smtClean="0"/>
              <a:t>3/8/2019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DD622-399D-4626-97A1-C290197BDB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05156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B39C1-C35F-49F3-8D78-4E5F6F2A06C2}" type="datetimeFigureOut">
              <a:rPr lang="en-US" smtClean="0"/>
              <a:t>3/8/2019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DD622-399D-4626-97A1-C290197BDB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1636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B39C1-C35F-49F3-8D78-4E5F6F2A06C2}" type="datetimeFigureOut">
              <a:rPr lang="en-US" smtClean="0"/>
              <a:t>3/8/2019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DD622-399D-4626-97A1-C290197BDB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68803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B39C1-C35F-49F3-8D78-4E5F6F2A06C2}" type="datetimeFigureOut">
              <a:rPr lang="en-US" smtClean="0"/>
              <a:t>3/8/2019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DD622-399D-4626-97A1-C290197BDB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59063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B39C1-C35F-49F3-8D78-4E5F6F2A06C2}" type="datetimeFigureOut">
              <a:rPr lang="en-US" smtClean="0"/>
              <a:t>3/8/2019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DD622-399D-4626-97A1-C290197BDB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523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B39C1-C35F-49F3-8D78-4E5F6F2A06C2}" type="datetimeFigureOut">
              <a:rPr lang="en-US" smtClean="0"/>
              <a:t>3/8/2019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DD622-399D-4626-97A1-C290197BDB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48227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B39C1-C35F-49F3-8D78-4E5F6F2A06C2}" type="datetimeFigureOut">
              <a:rPr lang="en-US" smtClean="0"/>
              <a:t>3/8/2019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DD622-399D-4626-97A1-C290197BDB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13940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B39C1-C35F-49F3-8D78-4E5F6F2A06C2}" type="datetimeFigureOut">
              <a:rPr lang="en-US" smtClean="0"/>
              <a:t>3/8/2019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DD622-399D-4626-97A1-C290197BDB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8987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B39C1-C35F-49F3-8D78-4E5F6F2A06C2}" type="datetimeFigureOut">
              <a:rPr lang="en-US" smtClean="0"/>
              <a:t>3/8/2019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DD622-399D-4626-97A1-C290197BDB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8976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EB39C1-C35F-49F3-8D78-4E5F6F2A06C2}" type="datetimeFigureOut">
              <a:rPr lang="en-US" smtClean="0"/>
              <a:t>3/8/2019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BDD622-399D-4626-97A1-C290197BDB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3953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421787" y="5540243"/>
            <a:ext cx="4714034" cy="1228304"/>
          </a:xfrm>
        </p:spPr>
        <p:txBody>
          <a:bodyPr>
            <a:noAutofit/>
          </a:bodyPr>
          <a:lstStyle/>
          <a:p>
            <a:pPr algn="l">
              <a:lnSpc>
                <a:spcPct val="120000"/>
              </a:lnSpc>
            </a:pPr>
            <a:r>
              <a:rPr lang="en-US" sz="1800" dirty="0" smtClean="0">
                <a:solidFill>
                  <a:schemeClr val="bg1"/>
                </a:solidFill>
              </a:rPr>
              <a:t>Presented By:                                                                       </a:t>
            </a:r>
            <a:br>
              <a:rPr lang="en-US" sz="1800" dirty="0" smtClean="0">
                <a:solidFill>
                  <a:schemeClr val="bg1"/>
                </a:solidFill>
              </a:rPr>
            </a:br>
            <a:r>
              <a:rPr lang="en-US" sz="1800" dirty="0" smtClean="0">
                <a:solidFill>
                  <a:schemeClr val="bg1"/>
                </a:solidFill>
              </a:rPr>
              <a:t>Kerri L. Bennett &amp; Barbara S. Doyle</a:t>
            </a:r>
            <a:br>
              <a:rPr lang="en-US" sz="1800" dirty="0" smtClean="0">
                <a:solidFill>
                  <a:schemeClr val="bg1"/>
                </a:solidFill>
              </a:rPr>
            </a:br>
            <a:r>
              <a:rPr lang="en-US" sz="1800" dirty="0" smtClean="0">
                <a:solidFill>
                  <a:schemeClr val="bg1"/>
                </a:solidFill>
              </a:rPr>
              <a:t>March 13, 2019</a:t>
            </a:r>
            <a:br>
              <a:rPr lang="en-US" sz="1800" dirty="0" smtClean="0">
                <a:solidFill>
                  <a:schemeClr val="bg1"/>
                </a:solidFill>
              </a:rPr>
            </a:br>
            <a:endParaRPr lang="en-US" sz="1800" b="0" dirty="0" smtClean="0">
              <a:effectLst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174658" y="124238"/>
            <a:ext cx="1502729" cy="6644309"/>
            <a:chOff x="238804" y="350266"/>
            <a:chExt cx="1502729" cy="6197822"/>
          </a:xfrm>
        </p:grpSpPr>
        <p:cxnSp>
          <p:nvCxnSpPr>
            <p:cNvPr id="5" name="Straight Connector 4"/>
            <p:cNvCxnSpPr/>
            <p:nvPr/>
          </p:nvCxnSpPr>
          <p:spPr>
            <a:xfrm>
              <a:off x="1741533" y="350266"/>
              <a:ext cx="0" cy="6197822"/>
            </a:xfrm>
            <a:prstGeom prst="line">
              <a:avLst/>
            </a:prstGeom>
            <a:ln w="12700" cmpd="sng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TextBox 4"/>
            <p:cNvSpPr txBox="1"/>
            <p:nvPr/>
          </p:nvSpPr>
          <p:spPr>
            <a:xfrm>
              <a:off x="428156" y="5821179"/>
              <a:ext cx="787502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900" b="1" dirty="0" smtClean="0">
                  <a:solidFill>
                    <a:srgbClr val="FFFFFF"/>
                  </a:solidFill>
                  <a:latin typeface="Arial"/>
                  <a:cs typeface="Arial"/>
                </a:rPr>
                <a:t>AState.edu</a:t>
              </a:r>
              <a:endParaRPr lang="en-US" sz="900" b="1" dirty="0">
                <a:solidFill>
                  <a:srgbClr val="FFFFFF"/>
                </a:solidFill>
                <a:latin typeface="Arial"/>
                <a:cs typeface="Arial"/>
              </a:endParaRPr>
            </a:p>
          </p:txBody>
        </p:sp>
        <p:sp>
          <p:nvSpPr>
            <p:cNvPr id="7" name="TextBox 5"/>
            <p:cNvSpPr txBox="1"/>
            <p:nvPr/>
          </p:nvSpPr>
          <p:spPr>
            <a:xfrm>
              <a:off x="435761" y="6056490"/>
              <a:ext cx="1018672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900" b="1" dirty="0" smtClean="0">
                  <a:solidFill>
                    <a:srgbClr val="FFFFFF"/>
                  </a:solidFill>
                  <a:latin typeface="Arial"/>
                  <a:cs typeface="Arial"/>
                </a:rPr>
                <a:t>/</a:t>
              </a:r>
              <a:r>
                <a:rPr lang="en-US" sz="900" b="1" dirty="0" err="1" smtClean="0">
                  <a:solidFill>
                    <a:srgbClr val="FFFFFF"/>
                  </a:solidFill>
                  <a:latin typeface="Arial"/>
                  <a:cs typeface="Arial"/>
                </a:rPr>
                <a:t>ArkansasState</a:t>
              </a:r>
              <a:endParaRPr lang="en-US" sz="900" b="1" dirty="0">
                <a:solidFill>
                  <a:srgbClr val="FFFFFF"/>
                </a:solidFill>
                <a:latin typeface="Arial"/>
                <a:cs typeface="Arial"/>
              </a:endParaRPr>
            </a:p>
          </p:txBody>
        </p:sp>
        <p:sp>
          <p:nvSpPr>
            <p:cNvPr id="8" name="TextBox 6"/>
            <p:cNvSpPr txBox="1"/>
            <p:nvPr/>
          </p:nvSpPr>
          <p:spPr>
            <a:xfrm>
              <a:off x="428156" y="6268884"/>
              <a:ext cx="1099148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900" b="1" dirty="0" smtClean="0">
                  <a:solidFill>
                    <a:srgbClr val="FFFFFF"/>
                  </a:solidFill>
                  <a:latin typeface="Arial"/>
                  <a:cs typeface="Arial"/>
                </a:rPr>
                <a:t>@</a:t>
              </a:r>
              <a:r>
                <a:rPr lang="en-US" sz="900" b="1" dirty="0" err="1" smtClean="0">
                  <a:solidFill>
                    <a:srgbClr val="FFFFFF"/>
                  </a:solidFill>
                  <a:latin typeface="Arial"/>
                  <a:cs typeface="Arial"/>
                </a:rPr>
                <a:t>ArkansasState</a:t>
              </a:r>
              <a:endParaRPr lang="en-US" sz="900" b="1" dirty="0">
                <a:solidFill>
                  <a:srgbClr val="FFFFFF"/>
                </a:solidFill>
                <a:latin typeface="Arial"/>
                <a:cs typeface="Arial"/>
              </a:endParaRPr>
            </a:p>
          </p:txBody>
        </p:sp>
        <p:pic>
          <p:nvPicPr>
            <p:cNvPr id="9" name="Picture 8" descr="UnivLogo_Stack_2C_Dark.png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8804" y="365476"/>
              <a:ext cx="1267480" cy="989238"/>
            </a:xfrm>
            <a:prstGeom prst="rect">
              <a:avLst/>
            </a:prstGeom>
          </p:spPr>
        </p:pic>
        <p:pic>
          <p:nvPicPr>
            <p:cNvPr id="10" name="Picture 9" descr="FB-f-Logo__blue_29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0237" y="6103558"/>
              <a:ext cx="165326" cy="165326"/>
            </a:xfrm>
            <a:prstGeom prst="rect">
              <a:avLst/>
            </a:prstGeom>
          </p:spPr>
        </p:pic>
        <p:pic>
          <p:nvPicPr>
            <p:cNvPr id="11" name="Picture 10" descr="twitter-bird-light-bgs.png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8804" y="6273117"/>
              <a:ext cx="274971" cy="274971"/>
            </a:xfrm>
            <a:prstGeom prst="rect">
              <a:avLst/>
            </a:prstGeom>
          </p:spPr>
        </p:pic>
        <p:pic>
          <p:nvPicPr>
            <p:cNvPr id="12" name="Picture 11" descr="world-icon.png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0237" y="5871147"/>
              <a:ext cx="168411" cy="168411"/>
            </a:xfrm>
            <a:prstGeom prst="rect">
              <a:avLst/>
            </a:prstGeom>
          </p:spPr>
        </p:pic>
      </p:grpSp>
      <p:pic>
        <p:nvPicPr>
          <p:cNvPr id="1026" name="Picture 2" descr="student-union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9267" y="303752"/>
            <a:ext cx="7414505" cy="33248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TextBox 14"/>
          <p:cNvSpPr txBox="1"/>
          <p:nvPr/>
        </p:nvSpPr>
        <p:spPr>
          <a:xfrm>
            <a:off x="1964488" y="3968125"/>
            <a:ext cx="9992928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bg1"/>
                </a:solidFill>
              </a:rPr>
              <a:t>Comparing Compositions:  </a:t>
            </a:r>
            <a:br>
              <a:rPr lang="en-US" sz="3200" dirty="0" smtClean="0">
                <a:solidFill>
                  <a:schemeClr val="bg1"/>
                </a:solidFill>
              </a:rPr>
            </a:br>
            <a:r>
              <a:rPr lang="en-US" sz="2400" dirty="0" smtClean="0">
                <a:solidFill>
                  <a:schemeClr val="bg1"/>
                </a:solidFill>
              </a:rPr>
              <a:t>A Study of the Rigors of the Researched Argument as Taught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sz="2400" dirty="0" smtClean="0">
                <a:solidFill>
                  <a:schemeClr val="bg1"/>
                </a:solidFill>
              </a:rPr>
              <a:t>in the Concurrent </a:t>
            </a:r>
            <a:br>
              <a:rPr lang="en-US" sz="2400" dirty="0" smtClean="0">
                <a:solidFill>
                  <a:schemeClr val="bg1"/>
                </a:solidFill>
              </a:rPr>
            </a:br>
            <a:r>
              <a:rPr lang="en-US" sz="2400" dirty="0" smtClean="0">
                <a:solidFill>
                  <a:schemeClr val="bg1"/>
                </a:solidFill>
              </a:rPr>
              <a:t>Enrollment and Traditional First Year Composition Courses at A-State 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7149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41849" y="365894"/>
            <a:ext cx="9144000" cy="1002866"/>
          </a:xfrm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Initial Study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5054" y="1642609"/>
            <a:ext cx="9144000" cy="4252989"/>
          </a:xfrm>
        </p:spPr>
        <p:txBody>
          <a:bodyPr>
            <a:normAutofit/>
          </a:bodyPr>
          <a:lstStyle/>
          <a:p>
            <a:pPr algn="l">
              <a:buFont typeface="Wingdings" panose="05000000000000000000" pitchFamily="2" charset="2"/>
              <a:buChar char="ü"/>
            </a:pPr>
            <a:r>
              <a:rPr lang="en-US" dirty="0" smtClean="0">
                <a:solidFill>
                  <a:schemeClr val="bg1"/>
                </a:solidFill>
              </a:rPr>
              <a:t>Comparison study conducted in partnership between Concurrent </a:t>
            </a:r>
            <a:br>
              <a:rPr lang="en-US" dirty="0" smtClean="0">
                <a:solidFill>
                  <a:schemeClr val="bg1"/>
                </a:solidFill>
              </a:rPr>
            </a:br>
            <a:r>
              <a:rPr lang="en-US" dirty="0" smtClean="0">
                <a:solidFill>
                  <a:schemeClr val="bg1"/>
                </a:solidFill>
              </a:rPr>
              <a:t>    Enrollment </a:t>
            </a:r>
            <a:r>
              <a:rPr lang="en-US" dirty="0">
                <a:solidFill>
                  <a:schemeClr val="bg1"/>
                </a:solidFill>
              </a:rPr>
              <a:t>P</a:t>
            </a:r>
            <a:r>
              <a:rPr lang="en-US" dirty="0" smtClean="0">
                <a:solidFill>
                  <a:schemeClr val="bg1"/>
                </a:solidFill>
              </a:rPr>
              <a:t>rogram and the Department of English.</a:t>
            </a:r>
            <a:br>
              <a:rPr lang="en-US" dirty="0" smtClean="0">
                <a:solidFill>
                  <a:schemeClr val="bg1"/>
                </a:solidFill>
              </a:rPr>
            </a:br>
            <a:endParaRPr lang="en-US" dirty="0" smtClean="0">
              <a:solidFill>
                <a:schemeClr val="bg1"/>
              </a:solidFill>
            </a:endParaRPr>
          </a:p>
          <a:p>
            <a:pPr algn="l">
              <a:buFont typeface="Wingdings" panose="05000000000000000000" pitchFamily="2" charset="2"/>
              <a:buChar char="ü"/>
            </a:pPr>
            <a:r>
              <a:rPr lang="en-US" dirty="0" smtClean="0">
                <a:solidFill>
                  <a:schemeClr val="bg1"/>
                </a:solidFill>
              </a:rPr>
              <a:t>Investigation sought to ensure that Current Enrollment Program</a:t>
            </a:r>
            <a:br>
              <a:rPr lang="en-US" dirty="0" smtClean="0">
                <a:solidFill>
                  <a:schemeClr val="bg1"/>
                </a:solidFill>
              </a:rPr>
            </a:br>
            <a:r>
              <a:rPr lang="en-US" dirty="0" smtClean="0">
                <a:solidFill>
                  <a:schemeClr val="bg1"/>
                </a:solidFill>
              </a:rPr>
              <a:t>   students develop equivalent composition skill sets to their </a:t>
            </a:r>
            <a:br>
              <a:rPr lang="en-US" dirty="0" smtClean="0">
                <a:solidFill>
                  <a:schemeClr val="bg1"/>
                </a:solidFill>
              </a:rPr>
            </a:br>
            <a:r>
              <a:rPr lang="en-US" dirty="0" smtClean="0">
                <a:solidFill>
                  <a:schemeClr val="bg1"/>
                </a:solidFill>
              </a:rPr>
              <a:t>   on-campus cohorts.</a:t>
            </a:r>
            <a:br>
              <a:rPr lang="en-US" dirty="0" smtClean="0">
                <a:solidFill>
                  <a:schemeClr val="bg1"/>
                </a:solidFill>
              </a:rPr>
            </a:br>
            <a:endParaRPr lang="en-US" dirty="0" smtClean="0">
              <a:solidFill>
                <a:schemeClr val="bg1"/>
              </a:solidFill>
            </a:endParaRPr>
          </a:p>
          <a:p>
            <a:pPr algn="l">
              <a:buFont typeface="Wingdings" panose="05000000000000000000" pitchFamily="2" charset="2"/>
              <a:buChar char="ü"/>
            </a:pPr>
            <a:r>
              <a:rPr lang="en-US" dirty="0">
                <a:solidFill>
                  <a:schemeClr val="bg1"/>
                </a:solidFill>
              </a:rPr>
              <a:t>I</a:t>
            </a:r>
            <a:r>
              <a:rPr lang="en-US" dirty="0" smtClean="0">
                <a:solidFill>
                  <a:schemeClr val="bg1"/>
                </a:solidFill>
              </a:rPr>
              <a:t>nvestigation sought  to ensure concurrent students are well</a:t>
            </a:r>
            <a:br>
              <a:rPr lang="en-US" dirty="0" smtClean="0">
                <a:solidFill>
                  <a:schemeClr val="bg1"/>
                </a:solidFill>
              </a:rPr>
            </a:br>
            <a:r>
              <a:rPr lang="en-US" dirty="0" smtClean="0">
                <a:solidFill>
                  <a:schemeClr val="bg1"/>
                </a:solidFill>
              </a:rPr>
              <a:t>   prepared to make the transition in communication skill sets from the </a:t>
            </a:r>
            <a:br>
              <a:rPr lang="en-US" dirty="0" smtClean="0">
                <a:solidFill>
                  <a:schemeClr val="bg1"/>
                </a:solidFill>
              </a:rPr>
            </a:br>
            <a:r>
              <a:rPr lang="en-US" dirty="0" smtClean="0">
                <a:solidFill>
                  <a:schemeClr val="bg1"/>
                </a:solidFill>
              </a:rPr>
              <a:t>   high school to the collegiate rhetorical environment.</a:t>
            </a:r>
            <a:endParaRPr lang="en-US" dirty="0">
              <a:solidFill>
                <a:schemeClr val="bg1"/>
              </a:solidFill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174658" y="124238"/>
            <a:ext cx="1502729" cy="6644309"/>
            <a:chOff x="238804" y="350266"/>
            <a:chExt cx="1502729" cy="6197822"/>
          </a:xfrm>
        </p:grpSpPr>
        <p:cxnSp>
          <p:nvCxnSpPr>
            <p:cNvPr id="5" name="Straight Connector 4"/>
            <p:cNvCxnSpPr/>
            <p:nvPr/>
          </p:nvCxnSpPr>
          <p:spPr>
            <a:xfrm>
              <a:off x="1741533" y="350266"/>
              <a:ext cx="0" cy="6197822"/>
            </a:xfrm>
            <a:prstGeom prst="line">
              <a:avLst/>
            </a:prstGeom>
            <a:ln w="12700" cmpd="sng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TextBox 4"/>
            <p:cNvSpPr txBox="1"/>
            <p:nvPr/>
          </p:nvSpPr>
          <p:spPr>
            <a:xfrm>
              <a:off x="428156" y="5821179"/>
              <a:ext cx="787502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900" b="1" dirty="0" err="1" smtClean="0">
                  <a:solidFill>
                    <a:srgbClr val="FFFFFF"/>
                  </a:solidFill>
                  <a:latin typeface="Arial"/>
                  <a:cs typeface="Arial"/>
                </a:rPr>
                <a:t>AState.edu</a:t>
              </a:r>
              <a:endParaRPr lang="en-US" sz="900" b="1" dirty="0">
                <a:solidFill>
                  <a:srgbClr val="FFFFFF"/>
                </a:solidFill>
                <a:latin typeface="Arial"/>
                <a:cs typeface="Arial"/>
              </a:endParaRPr>
            </a:p>
          </p:txBody>
        </p:sp>
        <p:sp>
          <p:nvSpPr>
            <p:cNvPr id="7" name="TextBox 5"/>
            <p:cNvSpPr txBox="1"/>
            <p:nvPr/>
          </p:nvSpPr>
          <p:spPr>
            <a:xfrm>
              <a:off x="435761" y="6056490"/>
              <a:ext cx="1018672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900" b="1" dirty="0" smtClean="0">
                  <a:solidFill>
                    <a:srgbClr val="FFFFFF"/>
                  </a:solidFill>
                  <a:latin typeface="Arial"/>
                  <a:cs typeface="Arial"/>
                </a:rPr>
                <a:t>/</a:t>
              </a:r>
              <a:r>
                <a:rPr lang="en-US" sz="900" b="1" dirty="0" err="1" smtClean="0">
                  <a:solidFill>
                    <a:srgbClr val="FFFFFF"/>
                  </a:solidFill>
                  <a:latin typeface="Arial"/>
                  <a:cs typeface="Arial"/>
                </a:rPr>
                <a:t>ArkansasState</a:t>
              </a:r>
              <a:endParaRPr lang="en-US" sz="900" b="1" dirty="0">
                <a:solidFill>
                  <a:srgbClr val="FFFFFF"/>
                </a:solidFill>
                <a:latin typeface="Arial"/>
                <a:cs typeface="Arial"/>
              </a:endParaRPr>
            </a:p>
          </p:txBody>
        </p:sp>
        <p:sp>
          <p:nvSpPr>
            <p:cNvPr id="8" name="TextBox 6"/>
            <p:cNvSpPr txBox="1"/>
            <p:nvPr/>
          </p:nvSpPr>
          <p:spPr>
            <a:xfrm>
              <a:off x="428156" y="6268884"/>
              <a:ext cx="1099148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900" b="1" dirty="0" smtClean="0">
                  <a:solidFill>
                    <a:srgbClr val="FFFFFF"/>
                  </a:solidFill>
                  <a:latin typeface="Arial"/>
                  <a:cs typeface="Arial"/>
                </a:rPr>
                <a:t>@</a:t>
              </a:r>
              <a:r>
                <a:rPr lang="en-US" sz="900" b="1" dirty="0" err="1" smtClean="0">
                  <a:solidFill>
                    <a:srgbClr val="FFFFFF"/>
                  </a:solidFill>
                  <a:latin typeface="Arial"/>
                  <a:cs typeface="Arial"/>
                </a:rPr>
                <a:t>ArkansasState</a:t>
              </a:r>
              <a:endParaRPr lang="en-US" sz="900" b="1" dirty="0">
                <a:solidFill>
                  <a:srgbClr val="FFFFFF"/>
                </a:solidFill>
                <a:latin typeface="Arial"/>
                <a:cs typeface="Arial"/>
              </a:endParaRPr>
            </a:p>
          </p:txBody>
        </p:sp>
        <p:pic>
          <p:nvPicPr>
            <p:cNvPr id="9" name="Picture 8" descr="UnivLogo_Stack_2C_Dark.png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8804" y="365476"/>
              <a:ext cx="1267480" cy="989238"/>
            </a:xfrm>
            <a:prstGeom prst="rect">
              <a:avLst/>
            </a:prstGeom>
          </p:spPr>
        </p:pic>
        <p:pic>
          <p:nvPicPr>
            <p:cNvPr id="10" name="Picture 9" descr="FB-f-Logo__blue_29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0237" y="6103558"/>
              <a:ext cx="165326" cy="165326"/>
            </a:xfrm>
            <a:prstGeom prst="rect">
              <a:avLst/>
            </a:prstGeom>
          </p:spPr>
        </p:pic>
        <p:pic>
          <p:nvPicPr>
            <p:cNvPr id="11" name="Picture 10" descr="twitter-bird-light-bgs.png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8804" y="6273117"/>
              <a:ext cx="274971" cy="274971"/>
            </a:xfrm>
            <a:prstGeom prst="rect">
              <a:avLst/>
            </a:prstGeom>
          </p:spPr>
        </p:pic>
        <p:pic>
          <p:nvPicPr>
            <p:cNvPr id="12" name="Picture 11" descr="world-icon.png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0237" y="5871147"/>
              <a:ext cx="168411" cy="16841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70943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18991" y="295041"/>
            <a:ext cx="9144000" cy="1002866"/>
          </a:xfrm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Methodology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41555" y="1822017"/>
            <a:ext cx="9596467" cy="5523594"/>
          </a:xfrm>
        </p:spPr>
        <p:txBody>
          <a:bodyPr>
            <a:normAutofit/>
          </a:bodyPr>
          <a:lstStyle/>
          <a:p>
            <a:pPr algn="l">
              <a:buFont typeface="Wingdings" panose="05000000000000000000" pitchFamily="2" charset="2"/>
              <a:buChar char="ü"/>
            </a:pPr>
            <a:r>
              <a:rPr lang="en-US" dirty="0" smtClean="0">
                <a:solidFill>
                  <a:schemeClr val="bg1"/>
                </a:solidFill>
              </a:rPr>
              <a:t>Original plan was to sample 20% of both the concurrent enrollment </a:t>
            </a:r>
            <a:br>
              <a:rPr lang="en-US" dirty="0" smtClean="0">
                <a:solidFill>
                  <a:schemeClr val="bg1"/>
                </a:solidFill>
              </a:rPr>
            </a:br>
            <a:r>
              <a:rPr lang="en-US" dirty="0" smtClean="0">
                <a:solidFill>
                  <a:schemeClr val="bg1"/>
                </a:solidFill>
              </a:rPr>
              <a:t>   Composition II student artifacts and 20% of the A-State traditional and </a:t>
            </a:r>
            <a:br>
              <a:rPr lang="en-US" dirty="0" smtClean="0">
                <a:solidFill>
                  <a:schemeClr val="bg1"/>
                </a:solidFill>
              </a:rPr>
            </a:br>
            <a:r>
              <a:rPr lang="en-US" dirty="0" smtClean="0">
                <a:solidFill>
                  <a:schemeClr val="bg1"/>
                </a:solidFill>
              </a:rPr>
              <a:t>   online Composition II student artifacts as submitted to the Assessment </a:t>
            </a:r>
            <a:br>
              <a:rPr lang="en-US" dirty="0" smtClean="0">
                <a:solidFill>
                  <a:schemeClr val="bg1"/>
                </a:solidFill>
              </a:rPr>
            </a:br>
            <a:r>
              <a:rPr lang="en-US" dirty="0" smtClean="0">
                <a:solidFill>
                  <a:schemeClr val="bg1"/>
                </a:solidFill>
              </a:rPr>
              <a:t>   Repository during the Spring 2018 semester.</a:t>
            </a:r>
            <a:br>
              <a:rPr lang="en-US" dirty="0" smtClean="0">
                <a:solidFill>
                  <a:schemeClr val="bg1"/>
                </a:solidFill>
              </a:rPr>
            </a:br>
            <a:endParaRPr lang="en-US" dirty="0" smtClean="0">
              <a:solidFill>
                <a:schemeClr val="bg1"/>
              </a:solidFill>
            </a:endParaRPr>
          </a:p>
          <a:p>
            <a:pPr algn="l">
              <a:buFont typeface="Wingdings" panose="05000000000000000000" pitchFamily="2" charset="2"/>
              <a:buChar char="ü"/>
            </a:pPr>
            <a:r>
              <a:rPr lang="en-US" dirty="0" smtClean="0">
                <a:solidFill>
                  <a:schemeClr val="bg1"/>
                </a:solidFill>
              </a:rPr>
              <a:t>Raters were trained and normed on application of a standard 4-point</a:t>
            </a:r>
            <a:br>
              <a:rPr lang="en-US" dirty="0" smtClean="0">
                <a:solidFill>
                  <a:schemeClr val="bg1"/>
                </a:solidFill>
              </a:rPr>
            </a:br>
            <a:r>
              <a:rPr lang="en-US" dirty="0" smtClean="0">
                <a:solidFill>
                  <a:schemeClr val="bg1"/>
                </a:solidFill>
              </a:rPr>
              <a:t>    rubric prior to beginning the task of rating</a:t>
            </a:r>
            <a:r>
              <a:rPr lang="en-US" dirty="0" smtClean="0">
                <a:solidFill>
                  <a:schemeClr val="bg1"/>
                </a:solidFill>
              </a:rPr>
              <a:t>.</a:t>
            </a:r>
            <a:br>
              <a:rPr lang="en-US" dirty="0" smtClean="0">
                <a:solidFill>
                  <a:schemeClr val="bg1"/>
                </a:solidFill>
              </a:rPr>
            </a:br>
            <a:endParaRPr lang="en-US" dirty="0" smtClean="0">
              <a:solidFill>
                <a:schemeClr val="bg1"/>
              </a:solidFill>
            </a:endParaRPr>
          </a:p>
          <a:p>
            <a:pPr algn="l">
              <a:buFont typeface="Wingdings" panose="05000000000000000000" pitchFamily="2" charset="2"/>
              <a:buChar char="ü"/>
            </a:pPr>
            <a:r>
              <a:rPr lang="en-US" dirty="0" smtClean="0">
                <a:solidFill>
                  <a:schemeClr val="bg1"/>
                </a:solidFill>
              </a:rPr>
              <a:t>Data analysis was conducted.</a:t>
            </a:r>
            <a:endParaRPr lang="en-US" dirty="0">
              <a:solidFill>
                <a:schemeClr val="bg1"/>
              </a:solidFill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174658" y="124238"/>
            <a:ext cx="1502729" cy="6644309"/>
            <a:chOff x="238804" y="350266"/>
            <a:chExt cx="1502729" cy="6197822"/>
          </a:xfrm>
        </p:grpSpPr>
        <p:cxnSp>
          <p:nvCxnSpPr>
            <p:cNvPr id="5" name="Straight Connector 4"/>
            <p:cNvCxnSpPr/>
            <p:nvPr/>
          </p:nvCxnSpPr>
          <p:spPr>
            <a:xfrm>
              <a:off x="1741533" y="350266"/>
              <a:ext cx="0" cy="6197822"/>
            </a:xfrm>
            <a:prstGeom prst="line">
              <a:avLst/>
            </a:prstGeom>
            <a:ln w="12700" cmpd="sng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TextBox 4"/>
            <p:cNvSpPr txBox="1"/>
            <p:nvPr/>
          </p:nvSpPr>
          <p:spPr>
            <a:xfrm>
              <a:off x="428156" y="5821179"/>
              <a:ext cx="787502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900" b="1" dirty="0" err="1" smtClean="0">
                  <a:solidFill>
                    <a:srgbClr val="FFFFFF"/>
                  </a:solidFill>
                  <a:latin typeface="Arial"/>
                  <a:cs typeface="Arial"/>
                </a:rPr>
                <a:t>AState.edu</a:t>
              </a:r>
              <a:endParaRPr lang="en-US" sz="900" b="1" dirty="0">
                <a:solidFill>
                  <a:srgbClr val="FFFFFF"/>
                </a:solidFill>
                <a:latin typeface="Arial"/>
                <a:cs typeface="Arial"/>
              </a:endParaRPr>
            </a:p>
          </p:txBody>
        </p:sp>
        <p:sp>
          <p:nvSpPr>
            <p:cNvPr id="7" name="TextBox 5"/>
            <p:cNvSpPr txBox="1"/>
            <p:nvPr/>
          </p:nvSpPr>
          <p:spPr>
            <a:xfrm>
              <a:off x="435761" y="6056490"/>
              <a:ext cx="1018672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900" b="1" dirty="0" smtClean="0">
                  <a:solidFill>
                    <a:srgbClr val="FFFFFF"/>
                  </a:solidFill>
                  <a:latin typeface="Arial"/>
                  <a:cs typeface="Arial"/>
                </a:rPr>
                <a:t>/</a:t>
              </a:r>
              <a:r>
                <a:rPr lang="en-US" sz="900" b="1" dirty="0" err="1" smtClean="0">
                  <a:solidFill>
                    <a:srgbClr val="FFFFFF"/>
                  </a:solidFill>
                  <a:latin typeface="Arial"/>
                  <a:cs typeface="Arial"/>
                </a:rPr>
                <a:t>ArkansasState</a:t>
              </a:r>
              <a:endParaRPr lang="en-US" sz="900" b="1" dirty="0">
                <a:solidFill>
                  <a:srgbClr val="FFFFFF"/>
                </a:solidFill>
                <a:latin typeface="Arial"/>
                <a:cs typeface="Arial"/>
              </a:endParaRPr>
            </a:p>
          </p:txBody>
        </p:sp>
        <p:sp>
          <p:nvSpPr>
            <p:cNvPr id="8" name="TextBox 6"/>
            <p:cNvSpPr txBox="1"/>
            <p:nvPr/>
          </p:nvSpPr>
          <p:spPr>
            <a:xfrm>
              <a:off x="428156" y="6268884"/>
              <a:ext cx="1099148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900" b="1" dirty="0" smtClean="0">
                  <a:solidFill>
                    <a:srgbClr val="FFFFFF"/>
                  </a:solidFill>
                  <a:latin typeface="Arial"/>
                  <a:cs typeface="Arial"/>
                </a:rPr>
                <a:t>@</a:t>
              </a:r>
              <a:r>
                <a:rPr lang="en-US" sz="900" b="1" dirty="0" err="1" smtClean="0">
                  <a:solidFill>
                    <a:srgbClr val="FFFFFF"/>
                  </a:solidFill>
                  <a:latin typeface="Arial"/>
                  <a:cs typeface="Arial"/>
                </a:rPr>
                <a:t>ArkansasState</a:t>
              </a:r>
              <a:endParaRPr lang="en-US" sz="900" b="1" dirty="0">
                <a:solidFill>
                  <a:srgbClr val="FFFFFF"/>
                </a:solidFill>
                <a:latin typeface="Arial"/>
                <a:cs typeface="Arial"/>
              </a:endParaRPr>
            </a:p>
          </p:txBody>
        </p:sp>
        <p:pic>
          <p:nvPicPr>
            <p:cNvPr id="9" name="Picture 8" descr="UnivLogo_Stack_2C_Dark.png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8804" y="365476"/>
              <a:ext cx="1267480" cy="989238"/>
            </a:xfrm>
            <a:prstGeom prst="rect">
              <a:avLst/>
            </a:prstGeom>
          </p:spPr>
        </p:pic>
        <p:pic>
          <p:nvPicPr>
            <p:cNvPr id="10" name="Picture 9" descr="FB-f-Logo__blue_29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0237" y="6103558"/>
              <a:ext cx="165326" cy="165326"/>
            </a:xfrm>
            <a:prstGeom prst="rect">
              <a:avLst/>
            </a:prstGeom>
          </p:spPr>
        </p:pic>
        <p:pic>
          <p:nvPicPr>
            <p:cNvPr id="11" name="Picture 10" descr="twitter-bird-light-bgs.png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8804" y="6273117"/>
              <a:ext cx="274971" cy="274971"/>
            </a:xfrm>
            <a:prstGeom prst="rect">
              <a:avLst/>
            </a:prstGeom>
          </p:spPr>
        </p:pic>
        <p:pic>
          <p:nvPicPr>
            <p:cNvPr id="12" name="Picture 11" descr="world-icon.png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0237" y="5871147"/>
              <a:ext cx="168411" cy="16841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427301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07772" y="328700"/>
            <a:ext cx="9144000" cy="1002866"/>
          </a:xfrm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Data Analysis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3263" y="1434939"/>
            <a:ext cx="9596467" cy="5523594"/>
          </a:xfrm>
        </p:spPr>
        <p:txBody>
          <a:bodyPr>
            <a:normAutofit/>
          </a:bodyPr>
          <a:lstStyle/>
          <a:p>
            <a:pPr algn="l"/>
            <a:endParaRPr lang="en-US" dirty="0" smtClean="0">
              <a:solidFill>
                <a:schemeClr val="bg1"/>
              </a:solidFill>
            </a:endParaRPr>
          </a:p>
          <a:p>
            <a:pPr algn="l"/>
            <a:r>
              <a:rPr lang="en-US" dirty="0" smtClean="0">
                <a:solidFill>
                  <a:schemeClr val="bg1"/>
                </a:solidFill>
              </a:rPr>
              <a:t>Fours areas of performance were rated.</a:t>
            </a:r>
          </a:p>
          <a:p>
            <a:pPr algn="l">
              <a:buFont typeface="Wingdings" panose="05000000000000000000" pitchFamily="2" charset="2"/>
              <a:buChar char="ü"/>
            </a:pPr>
            <a:r>
              <a:rPr lang="en-US" dirty="0" smtClean="0">
                <a:solidFill>
                  <a:schemeClr val="bg1"/>
                </a:solidFill>
              </a:rPr>
              <a:t>Content &amp; Thesis</a:t>
            </a:r>
          </a:p>
          <a:p>
            <a:pPr algn="l">
              <a:buFont typeface="Wingdings" panose="05000000000000000000" pitchFamily="2" charset="2"/>
              <a:buChar char="ü"/>
            </a:pPr>
            <a:r>
              <a:rPr lang="en-US" dirty="0" smtClean="0">
                <a:solidFill>
                  <a:schemeClr val="bg1"/>
                </a:solidFill>
              </a:rPr>
              <a:t>Organization &amp; Coherence</a:t>
            </a:r>
            <a:endParaRPr lang="en-US" dirty="0" smtClean="0">
              <a:solidFill>
                <a:schemeClr val="bg1"/>
              </a:solidFill>
            </a:endParaRPr>
          </a:p>
          <a:p>
            <a:pPr algn="l">
              <a:buFont typeface="Wingdings" panose="05000000000000000000" pitchFamily="2" charset="2"/>
              <a:buChar char="ü"/>
            </a:pPr>
            <a:r>
              <a:rPr lang="en-US" dirty="0" smtClean="0">
                <a:solidFill>
                  <a:schemeClr val="bg1"/>
                </a:solidFill>
              </a:rPr>
              <a:t>Style &amp; Mechanics</a:t>
            </a:r>
          </a:p>
          <a:p>
            <a:pPr algn="l">
              <a:buFont typeface="Wingdings" panose="05000000000000000000" pitchFamily="2" charset="2"/>
              <a:buChar char="ü"/>
            </a:pPr>
            <a:r>
              <a:rPr lang="en-US" dirty="0" smtClean="0">
                <a:solidFill>
                  <a:schemeClr val="bg1"/>
                </a:solidFill>
              </a:rPr>
              <a:t>MLA Formatting</a:t>
            </a:r>
          </a:p>
          <a:p>
            <a:pPr algn="l">
              <a:buFont typeface="Wingdings" panose="05000000000000000000" pitchFamily="2" charset="2"/>
              <a:buChar char="ü"/>
            </a:pPr>
            <a:endParaRPr lang="en-US" dirty="0">
              <a:solidFill>
                <a:schemeClr val="bg1"/>
              </a:solidFill>
            </a:endParaRPr>
          </a:p>
          <a:p>
            <a:pPr algn="l">
              <a:buFont typeface="Wingdings" panose="05000000000000000000" pitchFamily="2" charset="2"/>
              <a:buChar char="ü"/>
            </a:pPr>
            <a:endParaRPr lang="en-US" dirty="0" smtClean="0">
              <a:solidFill>
                <a:schemeClr val="bg1"/>
              </a:solidFill>
            </a:endParaRPr>
          </a:p>
          <a:p>
            <a:pPr algn="l"/>
            <a:r>
              <a:rPr lang="en-US" dirty="0" smtClean="0">
                <a:solidFill>
                  <a:schemeClr val="bg1"/>
                </a:solidFill>
              </a:rPr>
              <a:t>A scale of 4 -1 was used to rate individual artifacts for each rubric component, with 4 being the highest rating.</a:t>
            </a:r>
            <a:endParaRPr lang="en-US" dirty="0">
              <a:solidFill>
                <a:schemeClr val="bg1"/>
              </a:solidFill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174658" y="124238"/>
            <a:ext cx="1502729" cy="6644309"/>
            <a:chOff x="238804" y="350266"/>
            <a:chExt cx="1502729" cy="6197822"/>
          </a:xfrm>
        </p:grpSpPr>
        <p:cxnSp>
          <p:nvCxnSpPr>
            <p:cNvPr id="5" name="Straight Connector 4"/>
            <p:cNvCxnSpPr/>
            <p:nvPr/>
          </p:nvCxnSpPr>
          <p:spPr>
            <a:xfrm>
              <a:off x="1741533" y="350266"/>
              <a:ext cx="0" cy="6197822"/>
            </a:xfrm>
            <a:prstGeom prst="line">
              <a:avLst/>
            </a:prstGeom>
            <a:ln w="12700" cmpd="sng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TextBox 4"/>
            <p:cNvSpPr txBox="1"/>
            <p:nvPr/>
          </p:nvSpPr>
          <p:spPr>
            <a:xfrm>
              <a:off x="428156" y="5821179"/>
              <a:ext cx="787502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900" b="1" dirty="0" err="1" smtClean="0">
                  <a:solidFill>
                    <a:srgbClr val="FFFFFF"/>
                  </a:solidFill>
                  <a:latin typeface="Arial"/>
                  <a:cs typeface="Arial"/>
                </a:rPr>
                <a:t>AState.edu</a:t>
              </a:r>
              <a:endParaRPr lang="en-US" sz="900" b="1" dirty="0">
                <a:solidFill>
                  <a:srgbClr val="FFFFFF"/>
                </a:solidFill>
                <a:latin typeface="Arial"/>
                <a:cs typeface="Arial"/>
              </a:endParaRPr>
            </a:p>
          </p:txBody>
        </p:sp>
        <p:sp>
          <p:nvSpPr>
            <p:cNvPr id="7" name="TextBox 5"/>
            <p:cNvSpPr txBox="1"/>
            <p:nvPr/>
          </p:nvSpPr>
          <p:spPr>
            <a:xfrm>
              <a:off x="435761" y="6056490"/>
              <a:ext cx="1018672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900" b="1" dirty="0" smtClean="0">
                  <a:solidFill>
                    <a:srgbClr val="FFFFFF"/>
                  </a:solidFill>
                  <a:latin typeface="Arial"/>
                  <a:cs typeface="Arial"/>
                </a:rPr>
                <a:t>/</a:t>
              </a:r>
              <a:r>
                <a:rPr lang="en-US" sz="900" b="1" dirty="0" err="1" smtClean="0">
                  <a:solidFill>
                    <a:srgbClr val="FFFFFF"/>
                  </a:solidFill>
                  <a:latin typeface="Arial"/>
                  <a:cs typeface="Arial"/>
                </a:rPr>
                <a:t>ArkansasState</a:t>
              </a:r>
              <a:endParaRPr lang="en-US" sz="900" b="1" dirty="0">
                <a:solidFill>
                  <a:srgbClr val="FFFFFF"/>
                </a:solidFill>
                <a:latin typeface="Arial"/>
                <a:cs typeface="Arial"/>
              </a:endParaRPr>
            </a:p>
          </p:txBody>
        </p:sp>
        <p:sp>
          <p:nvSpPr>
            <p:cNvPr id="8" name="TextBox 6"/>
            <p:cNvSpPr txBox="1"/>
            <p:nvPr/>
          </p:nvSpPr>
          <p:spPr>
            <a:xfrm>
              <a:off x="428156" y="6268884"/>
              <a:ext cx="1099148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900" b="1" dirty="0" smtClean="0">
                  <a:solidFill>
                    <a:srgbClr val="FFFFFF"/>
                  </a:solidFill>
                  <a:latin typeface="Arial"/>
                  <a:cs typeface="Arial"/>
                </a:rPr>
                <a:t>@</a:t>
              </a:r>
              <a:r>
                <a:rPr lang="en-US" sz="900" b="1" dirty="0" err="1" smtClean="0">
                  <a:solidFill>
                    <a:srgbClr val="FFFFFF"/>
                  </a:solidFill>
                  <a:latin typeface="Arial"/>
                  <a:cs typeface="Arial"/>
                </a:rPr>
                <a:t>ArkansasState</a:t>
              </a:r>
              <a:endParaRPr lang="en-US" sz="900" b="1" dirty="0">
                <a:solidFill>
                  <a:srgbClr val="FFFFFF"/>
                </a:solidFill>
                <a:latin typeface="Arial"/>
                <a:cs typeface="Arial"/>
              </a:endParaRPr>
            </a:p>
          </p:txBody>
        </p:sp>
        <p:pic>
          <p:nvPicPr>
            <p:cNvPr id="9" name="Picture 8" descr="UnivLogo_Stack_2C_Dark.png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8804" y="365476"/>
              <a:ext cx="1267480" cy="989238"/>
            </a:xfrm>
            <a:prstGeom prst="rect">
              <a:avLst/>
            </a:prstGeom>
          </p:spPr>
        </p:pic>
        <p:pic>
          <p:nvPicPr>
            <p:cNvPr id="10" name="Picture 9" descr="FB-f-Logo__blue_29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0237" y="6103558"/>
              <a:ext cx="165326" cy="165326"/>
            </a:xfrm>
            <a:prstGeom prst="rect">
              <a:avLst/>
            </a:prstGeom>
          </p:spPr>
        </p:pic>
        <p:pic>
          <p:nvPicPr>
            <p:cNvPr id="11" name="Picture 10" descr="twitter-bird-light-bgs.png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8804" y="6273117"/>
              <a:ext cx="274971" cy="274971"/>
            </a:xfrm>
            <a:prstGeom prst="rect">
              <a:avLst/>
            </a:prstGeom>
          </p:spPr>
        </p:pic>
        <p:pic>
          <p:nvPicPr>
            <p:cNvPr id="12" name="Picture 11" descr="world-icon.png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0237" y="5871147"/>
              <a:ext cx="168411" cy="16841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093145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05946" y="328700"/>
            <a:ext cx="9144000" cy="1002866"/>
          </a:xfrm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Data Interpretation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3263" y="1434939"/>
            <a:ext cx="9596467" cy="5523594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chemeClr val="bg1"/>
                </a:solidFill>
              </a:rPr>
              <a:t>Content &amp; Thesis</a:t>
            </a:r>
          </a:p>
          <a:p>
            <a:endParaRPr lang="en-US" sz="3200" dirty="0">
              <a:solidFill>
                <a:schemeClr val="bg1"/>
              </a:solidFill>
            </a:endParaRPr>
          </a:p>
          <a:p>
            <a:endParaRPr lang="en-US" sz="3200" dirty="0">
              <a:solidFill>
                <a:schemeClr val="bg1"/>
              </a:solidFill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174658" y="124238"/>
            <a:ext cx="1502729" cy="6644309"/>
            <a:chOff x="238804" y="350266"/>
            <a:chExt cx="1502729" cy="6197822"/>
          </a:xfrm>
        </p:grpSpPr>
        <p:cxnSp>
          <p:nvCxnSpPr>
            <p:cNvPr id="5" name="Straight Connector 4"/>
            <p:cNvCxnSpPr/>
            <p:nvPr/>
          </p:nvCxnSpPr>
          <p:spPr>
            <a:xfrm>
              <a:off x="1741533" y="350266"/>
              <a:ext cx="0" cy="6197822"/>
            </a:xfrm>
            <a:prstGeom prst="line">
              <a:avLst/>
            </a:prstGeom>
            <a:ln w="12700" cmpd="sng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TextBox 4"/>
            <p:cNvSpPr txBox="1"/>
            <p:nvPr/>
          </p:nvSpPr>
          <p:spPr>
            <a:xfrm>
              <a:off x="428156" y="5821179"/>
              <a:ext cx="787502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900" b="1" dirty="0" err="1" smtClean="0">
                  <a:solidFill>
                    <a:srgbClr val="FFFFFF"/>
                  </a:solidFill>
                  <a:latin typeface="Arial"/>
                  <a:cs typeface="Arial"/>
                </a:rPr>
                <a:t>AState.edu</a:t>
              </a:r>
              <a:endParaRPr lang="en-US" sz="900" b="1" dirty="0">
                <a:solidFill>
                  <a:srgbClr val="FFFFFF"/>
                </a:solidFill>
                <a:latin typeface="Arial"/>
                <a:cs typeface="Arial"/>
              </a:endParaRPr>
            </a:p>
          </p:txBody>
        </p:sp>
        <p:sp>
          <p:nvSpPr>
            <p:cNvPr id="7" name="TextBox 5"/>
            <p:cNvSpPr txBox="1"/>
            <p:nvPr/>
          </p:nvSpPr>
          <p:spPr>
            <a:xfrm>
              <a:off x="435761" y="6056490"/>
              <a:ext cx="1018672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900" b="1" dirty="0" smtClean="0">
                  <a:solidFill>
                    <a:srgbClr val="FFFFFF"/>
                  </a:solidFill>
                  <a:latin typeface="Arial"/>
                  <a:cs typeface="Arial"/>
                </a:rPr>
                <a:t>/</a:t>
              </a:r>
              <a:r>
                <a:rPr lang="en-US" sz="900" b="1" dirty="0" err="1" smtClean="0">
                  <a:solidFill>
                    <a:srgbClr val="FFFFFF"/>
                  </a:solidFill>
                  <a:latin typeface="Arial"/>
                  <a:cs typeface="Arial"/>
                </a:rPr>
                <a:t>ArkansasState</a:t>
              </a:r>
              <a:endParaRPr lang="en-US" sz="900" b="1" dirty="0">
                <a:solidFill>
                  <a:srgbClr val="FFFFFF"/>
                </a:solidFill>
                <a:latin typeface="Arial"/>
                <a:cs typeface="Arial"/>
              </a:endParaRPr>
            </a:p>
          </p:txBody>
        </p:sp>
        <p:sp>
          <p:nvSpPr>
            <p:cNvPr id="8" name="TextBox 6"/>
            <p:cNvSpPr txBox="1"/>
            <p:nvPr/>
          </p:nvSpPr>
          <p:spPr>
            <a:xfrm>
              <a:off x="428156" y="6268884"/>
              <a:ext cx="1099148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900" b="1" dirty="0" smtClean="0">
                  <a:solidFill>
                    <a:srgbClr val="FFFFFF"/>
                  </a:solidFill>
                  <a:latin typeface="Arial"/>
                  <a:cs typeface="Arial"/>
                </a:rPr>
                <a:t>@</a:t>
              </a:r>
              <a:r>
                <a:rPr lang="en-US" sz="900" b="1" dirty="0" err="1" smtClean="0">
                  <a:solidFill>
                    <a:srgbClr val="FFFFFF"/>
                  </a:solidFill>
                  <a:latin typeface="Arial"/>
                  <a:cs typeface="Arial"/>
                </a:rPr>
                <a:t>ArkansasState</a:t>
              </a:r>
              <a:endParaRPr lang="en-US" sz="900" b="1" dirty="0">
                <a:solidFill>
                  <a:srgbClr val="FFFFFF"/>
                </a:solidFill>
                <a:latin typeface="Arial"/>
                <a:cs typeface="Arial"/>
              </a:endParaRPr>
            </a:p>
          </p:txBody>
        </p:sp>
        <p:pic>
          <p:nvPicPr>
            <p:cNvPr id="9" name="Picture 8" descr="UnivLogo_Stack_2C_Dark.png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8804" y="365476"/>
              <a:ext cx="1267480" cy="989238"/>
            </a:xfrm>
            <a:prstGeom prst="rect">
              <a:avLst/>
            </a:prstGeom>
          </p:spPr>
        </p:pic>
        <p:pic>
          <p:nvPicPr>
            <p:cNvPr id="10" name="Picture 9" descr="FB-f-Logo__blue_29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0237" y="6103558"/>
              <a:ext cx="165326" cy="165326"/>
            </a:xfrm>
            <a:prstGeom prst="rect">
              <a:avLst/>
            </a:prstGeom>
          </p:spPr>
        </p:pic>
        <p:pic>
          <p:nvPicPr>
            <p:cNvPr id="11" name="Picture 10" descr="twitter-bird-light-bgs.png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8804" y="6273117"/>
              <a:ext cx="274971" cy="274971"/>
            </a:xfrm>
            <a:prstGeom prst="rect">
              <a:avLst/>
            </a:prstGeom>
          </p:spPr>
        </p:pic>
        <p:pic>
          <p:nvPicPr>
            <p:cNvPr id="12" name="Picture 11" descr="world-icon.png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0237" y="5871147"/>
              <a:ext cx="168411" cy="168411"/>
            </a:xfrm>
            <a:prstGeom prst="rect">
              <a:avLst/>
            </a:prstGeom>
          </p:spPr>
        </p:pic>
      </p:grpSp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7836962"/>
              </p:ext>
            </p:extLst>
          </p:nvPr>
        </p:nvGraphicFramePr>
        <p:xfrm>
          <a:off x="2042492" y="2221396"/>
          <a:ext cx="9839738" cy="3722204"/>
        </p:xfrm>
        <a:graphic>
          <a:graphicData uri="http://schemas.openxmlformats.org/drawingml/2006/table">
            <a:tbl>
              <a:tblPr/>
              <a:tblGrid>
                <a:gridCol w="1987825"/>
                <a:gridCol w="1863587"/>
                <a:gridCol w="1913283"/>
                <a:gridCol w="2062370"/>
                <a:gridCol w="2012673"/>
              </a:tblGrid>
              <a:tr h="561561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Rating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</a:tr>
              <a:tr h="1580321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ASU Campus</a:t>
                      </a:r>
                    </a:p>
                  </a:txBody>
                  <a:tcPr marL="4763" marR="4763" marT="4763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5.45%</a:t>
                      </a:r>
                    </a:p>
                  </a:txBody>
                  <a:tcPr marL="4763" marR="4763" marT="4763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23.64%</a:t>
                      </a:r>
                    </a:p>
                  </a:txBody>
                  <a:tcPr marL="4763" marR="4763" marT="4763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41.82%</a:t>
                      </a:r>
                    </a:p>
                  </a:txBody>
                  <a:tcPr marL="4763" marR="4763" marT="4763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29.09%</a:t>
                      </a:r>
                    </a:p>
                  </a:txBody>
                  <a:tcPr marL="4763" marR="4763" marT="4763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</a:tr>
              <a:tr h="15803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Concurrent</a:t>
                      </a:r>
                    </a:p>
                  </a:txBody>
                  <a:tcPr marL="4763" marR="4763" marT="4763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14.71%</a:t>
                      </a:r>
                    </a:p>
                  </a:txBody>
                  <a:tcPr marL="4763" marR="4763" marT="4763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26.47%</a:t>
                      </a:r>
                    </a:p>
                  </a:txBody>
                  <a:tcPr marL="4763" marR="4763" marT="4763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44.12%</a:t>
                      </a:r>
                    </a:p>
                  </a:txBody>
                  <a:tcPr marL="4763" marR="4763" marT="4763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14.71%</a:t>
                      </a:r>
                    </a:p>
                  </a:txBody>
                  <a:tcPr marL="4763" marR="4763" marT="4763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</a:tr>
            </a:tbl>
          </a:graphicData>
        </a:graphic>
      </p:graphicFrame>
      <p:cxnSp>
        <p:nvCxnSpPr>
          <p:cNvPr id="21" name="Straight Connector 20"/>
          <p:cNvCxnSpPr/>
          <p:nvPr/>
        </p:nvCxnSpPr>
        <p:spPr>
          <a:xfrm flipH="1">
            <a:off x="7812157" y="2236154"/>
            <a:ext cx="4967" cy="3707446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42409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05946" y="328700"/>
            <a:ext cx="9144000" cy="1002866"/>
          </a:xfrm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Data Interpretation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3263" y="1434939"/>
            <a:ext cx="9596467" cy="5523594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chemeClr val="bg1"/>
                </a:solidFill>
              </a:rPr>
              <a:t>Organization &amp; Coherence</a:t>
            </a:r>
          </a:p>
          <a:p>
            <a:endParaRPr lang="en-US" sz="3200" dirty="0">
              <a:solidFill>
                <a:schemeClr val="bg1"/>
              </a:solidFill>
            </a:endParaRPr>
          </a:p>
          <a:p>
            <a:endParaRPr lang="en-US" sz="3200" dirty="0">
              <a:solidFill>
                <a:schemeClr val="bg1"/>
              </a:solidFill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174658" y="124238"/>
            <a:ext cx="1502729" cy="6644309"/>
            <a:chOff x="238804" y="350266"/>
            <a:chExt cx="1502729" cy="6197822"/>
          </a:xfrm>
        </p:grpSpPr>
        <p:cxnSp>
          <p:nvCxnSpPr>
            <p:cNvPr id="5" name="Straight Connector 4"/>
            <p:cNvCxnSpPr/>
            <p:nvPr/>
          </p:nvCxnSpPr>
          <p:spPr>
            <a:xfrm>
              <a:off x="1741533" y="350266"/>
              <a:ext cx="0" cy="6197822"/>
            </a:xfrm>
            <a:prstGeom prst="line">
              <a:avLst/>
            </a:prstGeom>
            <a:ln w="12700" cmpd="sng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TextBox 4"/>
            <p:cNvSpPr txBox="1"/>
            <p:nvPr/>
          </p:nvSpPr>
          <p:spPr>
            <a:xfrm>
              <a:off x="428156" y="5821179"/>
              <a:ext cx="787502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900" b="1" dirty="0" err="1" smtClean="0">
                  <a:solidFill>
                    <a:srgbClr val="FFFFFF"/>
                  </a:solidFill>
                  <a:latin typeface="Arial"/>
                  <a:cs typeface="Arial"/>
                </a:rPr>
                <a:t>AState.edu</a:t>
              </a:r>
              <a:endParaRPr lang="en-US" sz="900" b="1" dirty="0">
                <a:solidFill>
                  <a:srgbClr val="FFFFFF"/>
                </a:solidFill>
                <a:latin typeface="Arial"/>
                <a:cs typeface="Arial"/>
              </a:endParaRPr>
            </a:p>
          </p:txBody>
        </p:sp>
        <p:sp>
          <p:nvSpPr>
            <p:cNvPr id="7" name="TextBox 5"/>
            <p:cNvSpPr txBox="1"/>
            <p:nvPr/>
          </p:nvSpPr>
          <p:spPr>
            <a:xfrm>
              <a:off x="435761" y="6056490"/>
              <a:ext cx="1018672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900" b="1" dirty="0" smtClean="0">
                  <a:solidFill>
                    <a:srgbClr val="FFFFFF"/>
                  </a:solidFill>
                  <a:latin typeface="Arial"/>
                  <a:cs typeface="Arial"/>
                </a:rPr>
                <a:t>/</a:t>
              </a:r>
              <a:r>
                <a:rPr lang="en-US" sz="900" b="1" dirty="0" err="1" smtClean="0">
                  <a:solidFill>
                    <a:srgbClr val="FFFFFF"/>
                  </a:solidFill>
                  <a:latin typeface="Arial"/>
                  <a:cs typeface="Arial"/>
                </a:rPr>
                <a:t>ArkansasState</a:t>
              </a:r>
              <a:endParaRPr lang="en-US" sz="900" b="1" dirty="0">
                <a:solidFill>
                  <a:srgbClr val="FFFFFF"/>
                </a:solidFill>
                <a:latin typeface="Arial"/>
                <a:cs typeface="Arial"/>
              </a:endParaRPr>
            </a:p>
          </p:txBody>
        </p:sp>
        <p:sp>
          <p:nvSpPr>
            <p:cNvPr id="8" name="TextBox 6"/>
            <p:cNvSpPr txBox="1"/>
            <p:nvPr/>
          </p:nvSpPr>
          <p:spPr>
            <a:xfrm>
              <a:off x="428156" y="6268884"/>
              <a:ext cx="1099148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900" b="1" dirty="0" smtClean="0">
                  <a:solidFill>
                    <a:srgbClr val="FFFFFF"/>
                  </a:solidFill>
                  <a:latin typeface="Arial"/>
                  <a:cs typeface="Arial"/>
                </a:rPr>
                <a:t>@</a:t>
              </a:r>
              <a:r>
                <a:rPr lang="en-US" sz="900" b="1" dirty="0" err="1" smtClean="0">
                  <a:solidFill>
                    <a:srgbClr val="FFFFFF"/>
                  </a:solidFill>
                  <a:latin typeface="Arial"/>
                  <a:cs typeface="Arial"/>
                </a:rPr>
                <a:t>ArkansasState</a:t>
              </a:r>
              <a:endParaRPr lang="en-US" sz="900" b="1" dirty="0">
                <a:solidFill>
                  <a:srgbClr val="FFFFFF"/>
                </a:solidFill>
                <a:latin typeface="Arial"/>
                <a:cs typeface="Arial"/>
              </a:endParaRPr>
            </a:p>
          </p:txBody>
        </p:sp>
        <p:pic>
          <p:nvPicPr>
            <p:cNvPr id="9" name="Picture 8" descr="UnivLogo_Stack_2C_Dark.png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8804" y="365476"/>
              <a:ext cx="1267480" cy="989238"/>
            </a:xfrm>
            <a:prstGeom prst="rect">
              <a:avLst/>
            </a:prstGeom>
          </p:spPr>
        </p:pic>
        <p:pic>
          <p:nvPicPr>
            <p:cNvPr id="10" name="Picture 9" descr="FB-f-Logo__blue_29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0237" y="6103558"/>
              <a:ext cx="165326" cy="165326"/>
            </a:xfrm>
            <a:prstGeom prst="rect">
              <a:avLst/>
            </a:prstGeom>
          </p:spPr>
        </p:pic>
        <p:pic>
          <p:nvPicPr>
            <p:cNvPr id="11" name="Picture 10" descr="twitter-bird-light-bgs.png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8804" y="6273117"/>
              <a:ext cx="274971" cy="274971"/>
            </a:xfrm>
            <a:prstGeom prst="rect">
              <a:avLst/>
            </a:prstGeom>
          </p:spPr>
        </p:pic>
        <p:pic>
          <p:nvPicPr>
            <p:cNvPr id="12" name="Picture 11" descr="world-icon.png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0237" y="5871147"/>
              <a:ext cx="168411" cy="168411"/>
            </a:xfrm>
            <a:prstGeom prst="rect">
              <a:avLst/>
            </a:prstGeom>
          </p:spPr>
        </p:pic>
      </p:grpSp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8108433"/>
              </p:ext>
            </p:extLst>
          </p:nvPr>
        </p:nvGraphicFramePr>
        <p:xfrm>
          <a:off x="2042492" y="2221396"/>
          <a:ext cx="9839738" cy="3722204"/>
        </p:xfrm>
        <a:graphic>
          <a:graphicData uri="http://schemas.openxmlformats.org/drawingml/2006/table">
            <a:tbl>
              <a:tblPr/>
              <a:tblGrid>
                <a:gridCol w="1987825"/>
                <a:gridCol w="1863587"/>
                <a:gridCol w="1913283"/>
                <a:gridCol w="2062370"/>
                <a:gridCol w="2012673"/>
              </a:tblGrid>
              <a:tr h="561561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Rating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</a:tr>
              <a:tr h="1580321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ASU Campus</a:t>
                      </a:r>
                    </a:p>
                  </a:txBody>
                  <a:tcPr marL="4763" marR="4763" marT="4763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7.27%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23.64%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54.55%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14.55%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</a:tr>
              <a:tr h="15803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Concurrent</a:t>
                      </a:r>
                    </a:p>
                  </a:txBody>
                  <a:tcPr marL="4763" marR="4763" marT="4763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17.65%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20.59%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52.94%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8.82%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</a:tr>
            </a:tbl>
          </a:graphicData>
        </a:graphic>
      </p:graphicFrame>
      <p:cxnSp>
        <p:nvCxnSpPr>
          <p:cNvPr id="21" name="Straight Connector 20"/>
          <p:cNvCxnSpPr/>
          <p:nvPr/>
        </p:nvCxnSpPr>
        <p:spPr>
          <a:xfrm flipH="1">
            <a:off x="7812157" y="2236154"/>
            <a:ext cx="4967" cy="3707446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4135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05946" y="328700"/>
            <a:ext cx="9144000" cy="1002866"/>
          </a:xfrm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Data Interpretation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3263" y="1434939"/>
            <a:ext cx="9596467" cy="5523594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chemeClr val="bg1"/>
                </a:solidFill>
              </a:rPr>
              <a:t>Style &amp; Mechanics</a:t>
            </a:r>
          </a:p>
          <a:p>
            <a:endParaRPr lang="en-US" sz="3200" dirty="0">
              <a:solidFill>
                <a:schemeClr val="bg1"/>
              </a:solidFill>
            </a:endParaRPr>
          </a:p>
          <a:p>
            <a:endParaRPr lang="en-US" sz="3200" dirty="0">
              <a:solidFill>
                <a:schemeClr val="bg1"/>
              </a:solidFill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174658" y="124238"/>
            <a:ext cx="1502729" cy="6644309"/>
            <a:chOff x="238804" y="350266"/>
            <a:chExt cx="1502729" cy="6197822"/>
          </a:xfrm>
        </p:grpSpPr>
        <p:cxnSp>
          <p:nvCxnSpPr>
            <p:cNvPr id="5" name="Straight Connector 4"/>
            <p:cNvCxnSpPr/>
            <p:nvPr/>
          </p:nvCxnSpPr>
          <p:spPr>
            <a:xfrm>
              <a:off x="1741533" y="350266"/>
              <a:ext cx="0" cy="6197822"/>
            </a:xfrm>
            <a:prstGeom prst="line">
              <a:avLst/>
            </a:prstGeom>
            <a:ln w="12700" cmpd="sng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TextBox 4"/>
            <p:cNvSpPr txBox="1"/>
            <p:nvPr/>
          </p:nvSpPr>
          <p:spPr>
            <a:xfrm>
              <a:off x="428156" y="5821179"/>
              <a:ext cx="787502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900" b="1" dirty="0" err="1" smtClean="0">
                  <a:solidFill>
                    <a:srgbClr val="FFFFFF"/>
                  </a:solidFill>
                  <a:latin typeface="Arial"/>
                  <a:cs typeface="Arial"/>
                </a:rPr>
                <a:t>AState.edu</a:t>
              </a:r>
              <a:endParaRPr lang="en-US" sz="900" b="1" dirty="0">
                <a:solidFill>
                  <a:srgbClr val="FFFFFF"/>
                </a:solidFill>
                <a:latin typeface="Arial"/>
                <a:cs typeface="Arial"/>
              </a:endParaRPr>
            </a:p>
          </p:txBody>
        </p:sp>
        <p:sp>
          <p:nvSpPr>
            <p:cNvPr id="7" name="TextBox 5"/>
            <p:cNvSpPr txBox="1"/>
            <p:nvPr/>
          </p:nvSpPr>
          <p:spPr>
            <a:xfrm>
              <a:off x="435761" y="6056490"/>
              <a:ext cx="1018672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900" b="1" dirty="0" smtClean="0">
                  <a:solidFill>
                    <a:srgbClr val="FFFFFF"/>
                  </a:solidFill>
                  <a:latin typeface="Arial"/>
                  <a:cs typeface="Arial"/>
                </a:rPr>
                <a:t>/</a:t>
              </a:r>
              <a:r>
                <a:rPr lang="en-US" sz="900" b="1" dirty="0" err="1" smtClean="0">
                  <a:solidFill>
                    <a:srgbClr val="FFFFFF"/>
                  </a:solidFill>
                  <a:latin typeface="Arial"/>
                  <a:cs typeface="Arial"/>
                </a:rPr>
                <a:t>ArkansasState</a:t>
              </a:r>
              <a:endParaRPr lang="en-US" sz="900" b="1" dirty="0">
                <a:solidFill>
                  <a:srgbClr val="FFFFFF"/>
                </a:solidFill>
                <a:latin typeface="Arial"/>
                <a:cs typeface="Arial"/>
              </a:endParaRPr>
            </a:p>
          </p:txBody>
        </p:sp>
        <p:sp>
          <p:nvSpPr>
            <p:cNvPr id="8" name="TextBox 6"/>
            <p:cNvSpPr txBox="1"/>
            <p:nvPr/>
          </p:nvSpPr>
          <p:spPr>
            <a:xfrm>
              <a:off x="428156" y="6268884"/>
              <a:ext cx="1099148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900" b="1" dirty="0" smtClean="0">
                  <a:solidFill>
                    <a:srgbClr val="FFFFFF"/>
                  </a:solidFill>
                  <a:latin typeface="Arial"/>
                  <a:cs typeface="Arial"/>
                </a:rPr>
                <a:t>@</a:t>
              </a:r>
              <a:r>
                <a:rPr lang="en-US" sz="900" b="1" dirty="0" err="1" smtClean="0">
                  <a:solidFill>
                    <a:srgbClr val="FFFFFF"/>
                  </a:solidFill>
                  <a:latin typeface="Arial"/>
                  <a:cs typeface="Arial"/>
                </a:rPr>
                <a:t>ArkansasState</a:t>
              </a:r>
              <a:endParaRPr lang="en-US" sz="900" b="1" dirty="0">
                <a:solidFill>
                  <a:srgbClr val="FFFFFF"/>
                </a:solidFill>
                <a:latin typeface="Arial"/>
                <a:cs typeface="Arial"/>
              </a:endParaRPr>
            </a:p>
          </p:txBody>
        </p:sp>
        <p:pic>
          <p:nvPicPr>
            <p:cNvPr id="9" name="Picture 8" descr="UnivLogo_Stack_2C_Dark.png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8804" y="365476"/>
              <a:ext cx="1267480" cy="989238"/>
            </a:xfrm>
            <a:prstGeom prst="rect">
              <a:avLst/>
            </a:prstGeom>
          </p:spPr>
        </p:pic>
        <p:pic>
          <p:nvPicPr>
            <p:cNvPr id="10" name="Picture 9" descr="FB-f-Logo__blue_29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0237" y="6103558"/>
              <a:ext cx="165326" cy="165326"/>
            </a:xfrm>
            <a:prstGeom prst="rect">
              <a:avLst/>
            </a:prstGeom>
          </p:spPr>
        </p:pic>
        <p:pic>
          <p:nvPicPr>
            <p:cNvPr id="11" name="Picture 10" descr="twitter-bird-light-bgs.png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8804" y="6273117"/>
              <a:ext cx="274971" cy="274971"/>
            </a:xfrm>
            <a:prstGeom prst="rect">
              <a:avLst/>
            </a:prstGeom>
          </p:spPr>
        </p:pic>
        <p:pic>
          <p:nvPicPr>
            <p:cNvPr id="12" name="Picture 11" descr="world-icon.png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0237" y="5871147"/>
              <a:ext cx="168411" cy="168411"/>
            </a:xfrm>
            <a:prstGeom prst="rect">
              <a:avLst/>
            </a:prstGeom>
          </p:spPr>
        </p:pic>
      </p:grpSp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2459224"/>
              </p:ext>
            </p:extLst>
          </p:nvPr>
        </p:nvGraphicFramePr>
        <p:xfrm>
          <a:off x="2042492" y="2221396"/>
          <a:ext cx="9839738" cy="3722204"/>
        </p:xfrm>
        <a:graphic>
          <a:graphicData uri="http://schemas.openxmlformats.org/drawingml/2006/table">
            <a:tbl>
              <a:tblPr/>
              <a:tblGrid>
                <a:gridCol w="1987825"/>
                <a:gridCol w="1863587"/>
                <a:gridCol w="1913283"/>
                <a:gridCol w="2062370"/>
                <a:gridCol w="2012673"/>
              </a:tblGrid>
              <a:tr h="561561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Rating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</a:tr>
              <a:tr h="1580321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ASU Campus</a:t>
                      </a:r>
                    </a:p>
                  </a:txBody>
                  <a:tcPr marL="4763" marR="4763" marT="4763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3.64%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34.55%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58.18%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3.64%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</a:tr>
              <a:tr h="15803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Concurrent</a:t>
                      </a:r>
                    </a:p>
                  </a:txBody>
                  <a:tcPr marL="4763" marR="4763" marT="4763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14.71%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47.06%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32.35%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5.88%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</a:tr>
            </a:tbl>
          </a:graphicData>
        </a:graphic>
      </p:graphicFrame>
      <p:cxnSp>
        <p:nvCxnSpPr>
          <p:cNvPr id="21" name="Straight Connector 20"/>
          <p:cNvCxnSpPr/>
          <p:nvPr/>
        </p:nvCxnSpPr>
        <p:spPr>
          <a:xfrm flipH="1">
            <a:off x="7812157" y="2236154"/>
            <a:ext cx="4967" cy="3707446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26762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05946" y="328700"/>
            <a:ext cx="9144000" cy="1002866"/>
          </a:xfrm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Data Interpretation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3263" y="1434939"/>
            <a:ext cx="9596467" cy="5523594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chemeClr val="bg1"/>
                </a:solidFill>
              </a:rPr>
              <a:t>MLA 8 Formatting</a:t>
            </a:r>
          </a:p>
          <a:p>
            <a:endParaRPr lang="en-US" sz="3200" dirty="0">
              <a:solidFill>
                <a:schemeClr val="bg1"/>
              </a:solidFill>
            </a:endParaRPr>
          </a:p>
          <a:p>
            <a:endParaRPr lang="en-US" sz="3200" dirty="0">
              <a:solidFill>
                <a:schemeClr val="bg1"/>
              </a:solidFill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174658" y="124238"/>
            <a:ext cx="1502729" cy="6644309"/>
            <a:chOff x="238804" y="350266"/>
            <a:chExt cx="1502729" cy="6197822"/>
          </a:xfrm>
        </p:grpSpPr>
        <p:cxnSp>
          <p:nvCxnSpPr>
            <p:cNvPr id="5" name="Straight Connector 4"/>
            <p:cNvCxnSpPr/>
            <p:nvPr/>
          </p:nvCxnSpPr>
          <p:spPr>
            <a:xfrm>
              <a:off x="1741533" y="350266"/>
              <a:ext cx="0" cy="6197822"/>
            </a:xfrm>
            <a:prstGeom prst="line">
              <a:avLst/>
            </a:prstGeom>
            <a:ln w="12700" cmpd="sng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TextBox 4"/>
            <p:cNvSpPr txBox="1"/>
            <p:nvPr/>
          </p:nvSpPr>
          <p:spPr>
            <a:xfrm>
              <a:off x="428156" y="5821179"/>
              <a:ext cx="787502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900" b="1" dirty="0" err="1" smtClean="0">
                  <a:solidFill>
                    <a:srgbClr val="FFFFFF"/>
                  </a:solidFill>
                  <a:latin typeface="Arial"/>
                  <a:cs typeface="Arial"/>
                </a:rPr>
                <a:t>AState.edu</a:t>
              </a:r>
              <a:endParaRPr lang="en-US" sz="900" b="1" dirty="0">
                <a:solidFill>
                  <a:srgbClr val="FFFFFF"/>
                </a:solidFill>
                <a:latin typeface="Arial"/>
                <a:cs typeface="Arial"/>
              </a:endParaRPr>
            </a:p>
          </p:txBody>
        </p:sp>
        <p:sp>
          <p:nvSpPr>
            <p:cNvPr id="7" name="TextBox 5"/>
            <p:cNvSpPr txBox="1"/>
            <p:nvPr/>
          </p:nvSpPr>
          <p:spPr>
            <a:xfrm>
              <a:off x="435761" y="6056490"/>
              <a:ext cx="1018672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900" b="1" dirty="0" smtClean="0">
                  <a:solidFill>
                    <a:srgbClr val="FFFFFF"/>
                  </a:solidFill>
                  <a:latin typeface="Arial"/>
                  <a:cs typeface="Arial"/>
                </a:rPr>
                <a:t>/</a:t>
              </a:r>
              <a:r>
                <a:rPr lang="en-US" sz="900" b="1" dirty="0" err="1" smtClean="0">
                  <a:solidFill>
                    <a:srgbClr val="FFFFFF"/>
                  </a:solidFill>
                  <a:latin typeface="Arial"/>
                  <a:cs typeface="Arial"/>
                </a:rPr>
                <a:t>ArkansasState</a:t>
              </a:r>
              <a:endParaRPr lang="en-US" sz="900" b="1" dirty="0">
                <a:solidFill>
                  <a:srgbClr val="FFFFFF"/>
                </a:solidFill>
                <a:latin typeface="Arial"/>
                <a:cs typeface="Arial"/>
              </a:endParaRPr>
            </a:p>
          </p:txBody>
        </p:sp>
        <p:sp>
          <p:nvSpPr>
            <p:cNvPr id="8" name="TextBox 6"/>
            <p:cNvSpPr txBox="1"/>
            <p:nvPr/>
          </p:nvSpPr>
          <p:spPr>
            <a:xfrm>
              <a:off x="428156" y="6268884"/>
              <a:ext cx="1099148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900" b="1" dirty="0" smtClean="0">
                  <a:solidFill>
                    <a:srgbClr val="FFFFFF"/>
                  </a:solidFill>
                  <a:latin typeface="Arial"/>
                  <a:cs typeface="Arial"/>
                </a:rPr>
                <a:t>@</a:t>
              </a:r>
              <a:r>
                <a:rPr lang="en-US" sz="900" b="1" dirty="0" err="1" smtClean="0">
                  <a:solidFill>
                    <a:srgbClr val="FFFFFF"/>
                  </a:solidFill>
                  <a:latin typeface="Arial"/>
                  <a:cs typeface="Arial"/>
                </a:rPr>
                <a:t>ArkansasState</a:t>
              </a:r>
              <a:endParaRPr lang="en-US" sz="900" b="1" dirty="0">
                <a:solidFill>
                  <a:srgbClr val="FFFFFF"/>
                </a:solidFill>
                <a:latin typeface="Arial"/>
                <a:cs typeface="Arial"/>
              </a:endParaRPr>
            </a:p>
          </p:txBody>
        </p:sp>
        <p:pic>
          <p:nvPicPr>
            <p:cNvPr id="9" name="Picture 8" descr="UnivLogo_Stack_2C_Dark.png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8804" y="365476"/>
              <a:ext cx="1267480" cy="989238"/>
            </a:xfrm>
            <a:prstGeom prst="rect">
              <a:avLst/>
            </a:prstGeom>
          </p:spPr>
        </p:pic>
        <p:pic>
          <p:nvPicPr>
            <p:cNvPr id="10" name="Picture 9" descr="FB-f-Logo__blue_29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0237" y="6103558"/>
              <a:ext cx="165326" cy="165326"/>
            </a:xfrm>
            <a:prstGeom prst="rect">
              <a:avLst/>
            </a:prstGeom>
          </p:spPr>
        </p:pic>
        <p:pic>
          <p:nvPicPr>
            <p:cNvPr id="11" name="Picture 10" descr="twitter-bird-light-bgs.png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8804" y="6273117"/>
              <a:ext cx="274971" cy="274971"/>
            </a:xfrm>
            <a:prstGeom prst="rect">
              <a:avLst/>
            </a:prstGeom>
          </p:spPr>
        </p:pic>
        <p:pic>
          <p:nvPicPr>
            <p:cNvPr id="12" name="Picture 11" descr="world-icon.png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0237" y="5871147"/>
              <a:ext cx="168411" cy="168411"/>
            </a:xfrm>
            <a:prstGeom prst="rect">
              <a:avLst/>
            </a:prstGeom>
          </p:spPr>
        </p:pic>
      </p:grpSp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7470813"/>
              </p:ext>
            </p:extLst>
          </p:nvPr>
        </p:nvGraphicFramePr>
        <p:xfrm>
          <a:off x="2042492" y="2221396"/>
          <a:ext cx="9839738" cy="3722204"/>
        </p:xfrm>
        <a:graphic>
          <a:graphicData uri="http://schemas.openxmlformats.org/drawingml/2006/table">
            <a:tbl>
              <a:tblPr/>
              <a:tblGrid>
                <a:gridCol w="1987825"/>
                <a:gridCol w="1863587"/>
                <a:gridCol w="1913283"/>
                <a:gridCol w="2062370"/>
                <a:gridCol w="2012673"/>
              </a:tblGrid>
              <a:tr h="561561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Rating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</a:tr>
              <a:tr h="1580321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ASU Campus</a:t>
                      </a:r>
                    </a:p>
                  </a:txBody>
                  <a:tcPr marL="4763" marR="4763" marT="4763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9.09%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32.73%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49.09%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9.09%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</a:tr>
              <a:tr h="15803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Concurrent</a:t>
                      </a:r>
                    </a:p>
                  </a:txBody>
                  <a:tcPr marL="4763" marR="4763" marT="4763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17.65%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20.41%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38.24%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14.71%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</a:tr>
            </a:tbl>
          </a:graphicData>
        </a:graphic>
      </p:graphicFrame>
      <p:cxnSp>
        <p:nvCxnSpPr>
          <p:cNvPr id="21" name="Straight Connector 20"/>
          <p:cNvCxnSpPr/>
          <p:nvPr/>
        </p:nvCxnSpPr>
        <p:spPr>
          <a:xfrm flipH="1">
            <a:off x="7812157" y="2236154"/>
            <a:ext cx="4967" cy="3707446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61049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07772" y="328700"/>
            <a:ext cx="9144000" cy="1002866"/>
          </a:xfrm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Now Where?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3263" y="1434939"/>
            <a:ext cx="9596467" cy="5523594"/>
          </a:xfrm>
        </p:spPr>
        <p:txBody>
          <a:bodyPr>
            <a:normAutofit/>
          </a:bodyPr>
          <a:lstStyle/>
          <a:p>
            <a:pPr algn="l"/>
            <a:endParaRPr lang="en-US" dirty="0" smtClean="0">
              <a:solidFill>
                <a:schemeClr val="bg1"/>
              </a:solidFill>
            </a:endParaRPr>
          </a:p>
          <a:p>
            <a:pPr algn="l">
              <a:buFont typeface="Wingdings" panose="05000000000000000000" pitchFamily="2" charset="2"/>
              <a:buChar char="ü"/>
            </a:pPr>
            <a:r>
              <a:rPr lang="en-US" dirty="0" smtClean="0">
                <a:solidFill>
                  <a:schemeClr val="bg1"/>
                </a:solidFill>
              </a:rPr>
              <a:t>Application for FRAC Grant submitted</a:t>
            </a:r>
            <a:br>
              <a:rPr lang="en-US" dirty="0" smtClean="0">
                <a:solidFill>
                  <a:schemeClr val="bg1"/>
                </a:solidFill>
              </a:rPr>
            </a:br>
            <a:endParaRPr lang="en-US" dirty="0" smtClean="0">
              <a:solidFill>
                <a:schemeClr val="bg1"/>
              </a:solidFill>
            </a:endParaRPr>
          </a:p>
          <a:p>
            <a:pPr algn="l">
              <a:buFont typeface="Wingdings" panose="05000000000000000000" pitchFamily="2" charset="2"/>
              <a:buChar char="ü"/>
            </a:pPr>
            <a:r>
              <a:rPr lang="en-US" dirty="0" smtClean="0">
                <a:solidFill>
                  <a:schemeClr val="bg1"/>
                </a:solidFill>
              </a:rPr>
              <a:t>Replication of previous study – Summer 2019	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</a:rPr>
              <a:t>Larger sample size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</a:rPr>
              <a:t>Additional raters</a:t>
            </a:r>
            <a:br>
              <a:rPr lang="en-US" dirty="0" smtClean="0">
                <a:solidFill>
                  <a:schemeClr val="bg1"/>
                </a:solidFill>
              </a:rPr>
            </a:br>
            <a:endParaRPr lang="en-US" dirty="0" smtClean="0">
              <a:solidFill>
                <a:schemeClr val="bg1"/>
              </a:solidFill>
            </a:endParaRPr>
          </a:p>
          <a:p>
            <a:pPr algn="l">
              <a:buFont typeface="Wingdings" panose="05000000000000000000" pitchFamily="2" charset="2"/>
              <a:buChar char="ü"/>
            </a:pPr>
            <a:r>
              <a:rPr lang="en-US" dirty="0" smtClean="0">
                <a:solidFill>
                  <a:schemeClr val="bg1"/>
                </a:solidFill>
              </a:rPr>
              <a:t>Results being used to inform future professional development for </a:t>
            </a:r>
            <a:br>
              <a:rPr lang="en-US" dirty="0" smtClean="0">
                <a:solidFill>
                  <a:schemeClr val="bg1"/>
                </a:solidFill>
              </a:rPr>
            </a:br>
            <a:r>
              <a:rPr lang="en-US" dirty="0" smtClean="0">
                <a:solidFill>
                  <a:schemeClr val="bg1"/>
                </a:solidFill>
              </a:rPr>
              <a:t>    concurrent instructors</a:t>
            </a:r>
            <a:br>
              <a:rPr lang="en-US" dirty="0" smtClean="0">
                <a:solidFill>
                  <a:schemeClr val="bg1"/>
                </a:solidFill>
              </a:rPr>
            </a:br>
            <a:endParaRPr lang="en-US" dirty="0" smtClean="0">
              <a:solidFill>
                <a:schemeClr val="bg1"/>
              </a:solidFill>
            </a:endParaRPr>
          </a:p>
          <a:p>
            <a:pPr algn="l">
              <a:buFont typeface="Wingdings" panose="05000000000000000000" pitchFamily="2" charset="2"/>
              <a:buChar char="ü"/>
            </a:pPr>
            <a:r>
              <a:rPr lang="en-US" dirty="0" smtClean="0">
                <a:solidFill>
                  <a:schemeClr val="bg1"/>
                </a:solidFill>
              </a:rPr>
              <a:t>Pedagogical methods reviewed &amp; revised</a:t>
            </a:r>
            <a:br>
              <a:rPr lang="en-US" dirty="0" smtClean="0">
                <a:solidFill>
                  <a:schemeClr val="bg1"/>
                </a:solidFill>
              </a:rPr>
            </a:br>
            <a:endParaRPr lang="en-US" dirty="0" smtClean="0">
              <a:solidFill>
                <a:schemeClr val="bg1"/>
              </a:solidFill>
            </a:endParaRPr>
          </a:p>
          <a:p>
            <a:pPr algn="l">
              <a:buFont typeface="Wingdings" panose="05000000000000000000" pitchFamily="2" charset="2"/>
              <a:buChar char="ü"/>
            </a:pPr>
            <a:r>
              <a:rPr lang="en-US" dirty="0" smtClean="0">
                <a:solidFill>
                  <a:schemeClr val="bg1"/>
                </a:solidFill>
              </a:rPr>
              <a:t>Proposals submitted for national conference presentation</a:t>
            </a:r>
          </a:p>
          <a:p>
            <a:pPr algn="l">
              <a:buFont typeface="Wingdings" panose="05000000000000000000" pitchFamily="2" charset="2"/>
              <a:buChar char="ü"/>
            </a:pPr>
            <a:endParaRPr lang="en-US" dirty="0" smtClean="0">
              <a:solidFill>
                <a:schemeClr val="bg1"/>
              </a:solidFill>
            </a:endParaRPr>
          </a:p>
          <a:p>
            <a:pPr algn="l">
              <a:buFont typeface="Wingdings" panose="05000000000000000000" pitchFamily="2" charset="2"/>
              <a:buChar char="ü"/>
            </a:pPr>
            <a:endParaRPr lang="en-US" dirty="0" smtClean="0">
              <a:solidFill>
                <a:schemeClr val="bg1"/>
              </a:solidFill>
            </a:endParaRPr>
          </a:p>
          <a:p>
            <a:pPr algn="l">
              <a:buFont typeface="Wingdings" panose="05000000000000000000" pitchFamily="2" charset="2"/>
              <a:buChar char="ü"/>
            </a:pPr>
            <a:endParaRPr lang="en-US" dirty="0">
              <a:solidFill>
                <a:schemeClr val="bg1"/>
              </a:solidFill>
            </a:endParaRPr>
          </a:p>
          <a:p>
            <a:pPr algn="l">
              <a:buFont typeface="Wingdings" panose="05000000000000000000" pitchFamily="2" charset="2"/>
              <a:buChar char="ü"/>
            </a:pPr>
            <a:endParaRPr lang="en-US" dirty="0" smtClean="0">
              <a:solidFill>
                <a:schemeClr val="bg1"/>
              </a:solidFill>
            </a:endParaRPr>
          </a:p>
          <a:p>
            <a:pPr algn="l"/>
            <a:endParaRPr lang="en-US" dirty="0">
              <a:solidFill>
                <a:schemeClr val="bg1"/>
              </a:solidFill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174658" y="124238"/>
            <a:ext cx="1502729" cy="6644309"/>
            <a:chOff x="238804" y="350266"/>
            <a:chExt cx="1502729" cy="6197822"/>
          </a:xfrm>
        </p:grpSpPr>
        <p:cxnSp>
          <p:nvCxnSpPr>
            <p:cNvPr id="5" name="Straight Connector 4"/>
            <p:cNvCxnSpPr/>
            <p:nvPr/>
          </p:nvCxnSpPr>
          <p:spPr>
            <a:xfrm>
              <a:off x="1741533" y="350266"/>
              <a:ext cx="0" cy="6197822"/>
            </a:xfrm>
            <a:prstGeom prst="line">
              <a:avLst/>
            </a:prstGeom>
            <a:ln w="12700" cmpd="sng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TextBox 4"/>
            <p:cNvSpPr txBox="1"/>
            <p:nvPr/>
          </p:nvSpPr>
          <p:spPr>
            <a:xfrm>
              <a:off x="428156" y="5821179"/>
              <a:ext cx="787502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900" b="1" dirty="0" smtClean="0">
                  <a:solidFill>
                    <a:srgbClr val="FFFFFF"/>
                  </a:solidFill>
                  <a:latin typeface="Arial"/>
                  <a:cs typeface="Arial"/>
                </a:rPr>
                <a:t>AState.edu</a:t>
              </a:r>
              <a:endParaRPr lang="en-US" sz="900" b="1" dirty="0">
                <a:solidFill>
                  <a:srgbClr val="FFFFFF"/>
                </a:solidFill>
                <a:latin typeface="Arial"/>
                <a:cs typeface="Arial"/>
              </a:endParaRPr>
            </a:p>
          </p:txBody>
        </p:sp>
        <p:sp>
          <p:nvSpPr>
            <p:cNvPr id="7" name="TextBox 5"/>
            <p:cNvSpPr txBox="1"/>
            <p:nvPr/>
          </p:nvSpPr>
          <p:spPr>
            <a:xfrm>
              <a:off x="435761" y="6056490"/>
              <a:ext cx="1018672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900" b="1" dirty="0" smtClean="0">
                  <a:solidFill>
                    <a:srgbClr val="FFFFFF"/>
                  </a:solidFill>
                  <a:latin typeface="Arial"/>
                  <a:cs typeface="Arial"/>
                </a:rPr>
                <a:t>/</a:t>
              </a:r>
              <a:r>
                <a:rPr lang="en-US" sz="900" b="1" dirty="0" err="1" smtClean="0">
                  <a:solidFill>
                    <a:srgbClr val="FFFFFF"/>
                  </a:solidFill>
                  <a:latin typeface="Arial"/>
                  <a:cs typeface="Arial"/>
                </a:rPr>
                <a:t>ArkansasState</a:t>
              </a:r>
              <a:endParaRPr lang="en-US" sz="900" b="1" dirty="0">
                <a:solidFill>
                  <a:srgbClr val="FFFFFF"/>
                </a:solidFill>
                <a:latin typeface="Arial"/>
                <a:cs typeface="Arial"/>
              </a:endParaRPr>
            </a:p>
          </p:txBody>
        </p:sp>
        <p:sp>
          <p:nvSpPr>
            <p:cNvPr id="8" name="TextBox 6"/>
            <p:cNvSpPr txBox="1"/>
            <p:nvPr/>
          </p:nvSpPr>
          <p:spPr>
            <a:xfrm>
              <a:off x="428156" y="6268884"/>
              <a:ext cx="1099148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900" b="1" dirty="0" smtClean="0">
                  <a:solidFill>
                    <a:srgbClr val="FFFFFF"/>
                  </a:solidFill>
                  <a:latin typeface="Arial"/>
                  <a:cs typeface="Arial"/>
                </a:rPr>
                <a:t>@</a:t>
              </a:r>
              <a:r>
                <a:rPr lang="en-US" sz="900" b="1" dirty="0" err="1" smtClean="0">
                  <a:solidFill>
                    <a:srgbClr val="FFFFFF"/>
                  </a:solidFill>
                  <a:latin typeface="Arial"/>
                  <a:cs typeface="Arial"/>
                </a:rPr>
                <a:t>ArkansasState</a:t>
              </a:r>
              <a:endParaRPr lang="en-US" sz="900" b="1" dirty="0">
                <a:solidFill>
                  <a:srgbClr val="FFFFFF"/>
                </a:solidFill>
                <a:latin typeface="Arial"/>
                <a:cs typeface="Arial"/>
              </a:endParaRPr>
            </a:p>
          </p:txBody>
        </p:sp>
        <p:pic>
          <p:nvPicPr>
            <p:cNvPr id="9" name="Picture 8" descr="UnivLogo_Stack_2C_Dark.png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8804" y="365476"/>
              <a:ext cx="1267480" cy="989238"/>
            </a:xfrm>
            <a:prstGeom prst="rect">
              <a:avLst/>
            </a:prstGeom>
          </p:spPr>
        </p:pic>
        <p:pic>
          <p:nvPicPr>
            <p:cNvPr id="10" name="Picture 9" descr="FB-f-Logo__blue_29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0237" y="6103558"/>
              <a:ext cx="165326" cy="165326"/>
            </a:xfrm>
            <a:prstGeom prst="rect">
              <a:avLst/>
            </a:prstGeom>
          </p:spPr>
        </p:pic>
        <p:pic>
          <p:nvPicPr>
            <p:cNvPr id="11" name="Picture 10" descr="twitter-bird-light-bgs.png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8804" y="6273117"/>
              <a:ext cx="274971" cy="274971"/>
            </a:xfrm>
            <a:prstGeom prst="rect">
              <a:avLst/>
            </a:prstGeom>
          </p:spPr>
        </p:pic>
        <p:pic>
          <p:nvPicPr>
            <p:cNvPr id="12" name="Picture 11" descr="world-icon.png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0237" y="5871147"/>
              <a:ext cx="168411" cy="16841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933566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241</Words>
  <Application>Microsoft Office PowerPoint</Application>
  <PresentationFormat>Widescreen</PresentationFormat>
  <Paragraphs>127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Wingdings</vt:lpstr>
      <vt:lpstr>Office Theme</vt:lpstr>
      <vt:lpstr>PowerPoint Presentation</vt:lpstr>
      <vt:lpstr>Initial Study</vt:lpstr>
      <vt:lpstr>Methodology</vt:lpstr>
      <vt:lpstr>Data Analysis</vt:lpstr>
      <vt:lpstr>Data Interpretation</vt:lpstr>
      <vt:lpstr>Data Interpretation</vt:lpstr>
      <vt:lpstr>Data Interpretation</vt:lpstr>
      <vt:lpstr>Data Interpretation</vt:lpstr>
      <vt:lpstr>Now Where?</vt:lpstr>
    </vt:vector>
  </TitlesOfParts>
  <Company>Arkansas State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BARBARA DOYLE</dc:creator>
  <cp:lastModifiedBy>BARBARA DOYLE</cp:lastModifiedBy>
  <cp:revision>13</cp:revision>
  <dcterms:created xsi:type="dcterms:W3CDTF">2019-03-08T20:49:45Z</dcterms:created>
  <dcterms:modified xsi:type="dcterms:W3CDTF">2019-03-08T22:14:59Z</dcterms:modified>
</cp:coreProperties>
</file>