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3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39C1-C35F-49F3-8D78-4E5F6F2A06C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D622-399D-4626-97A1-C290197B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5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39C1-C35F-49F3-8D78-4E5F6F2A06C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D622-399D-4626-97A1-C290197B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7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39C1-C35F-49F3-8D78-4E5F6F2A06C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D622-399D-4626-97A1-C290197B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1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39C1-C35F-49F3-8D78-4E5F6F2A06C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D622-399D-4626-97A1-C290197B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39C1-C35F-49F3-8D78-4E5F6F2A06C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D622-399D-4626-97A1-C290197B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8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39C1-C35F-49F3-8D78-4E5F6F2A06C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D622-399D-4626-97A1-C290197B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0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39C1-C35F-49F3-8D78-4E5F6F2A06C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D622-399D-4626-97A1-C290197B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2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39C1-C35F-49F3-8D78-4E5F6F2A06C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D622-399D-4626-97A1-C290197B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2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39C1-C35F-49F3-8D78-4E5F6F2A06C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D622-399D-4626-97A1-C290197B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9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39C1-C35F-49F3-8D78-4E5F6F2A06C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D622-399D-4626-97A1-C290197B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8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39C1-C35F-49F3-8D78-4E5F6F2A06C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D622-399D-4626-97A1-C290197B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9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B39C1-C35F-49F3-8D78-4E5F6F2A06C2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DD622-399D-4626-97A1-C290197B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9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1787" y="5540243"/>
            <a:ext cx="4714034" cy="1228304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1800" dirty="0" smtClean="0">
                <a:solidFill>
                  <a:schemeClr val="bg1"/>
                </a:solidFill>
              </a:rPr>
              <a:t>Presented By:                                                                       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Kerri L. Bennett &amp; Barbara S. Doyle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March 13, 2019</a:t>
            </a:r>
            <a:br>
              <a:rPr lang="en-US" sz="1800" dirty="0" smtClean="0">
                <a:solidFill>
                  <a:schemeClr val="bg1"/>
                </a:solidFill>
              </a:rPr>
            </a:br>
            <a:endParaRPr lang="en-US" sz="1800" b="0" dirty="0" smtClean="0">
              <a:effectLst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4658" y="124238"/>
            <a:ext cx="1502729" cy="6644309"/>
            <a:chOff x="238804" y="350266"/>
            <a:chExt cx="1502729" cy="619782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41533" y="350266"/>
              <a:ext cx="0" cy="6197822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4"/>
            <p:cNvSpPr txBox="1"/>
            <p:nvPr/>
          </p:nvSpPr>
          <p:spPr>
            <a:xfrm>
              <a:off x="428156" y="5821179"/>
              <a:ext cx="7875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AState.edu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435761" y="6056490"/>
              <a:ext cx="10186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/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428156" y="6268884"/>
              <a:ext cx="10991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@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9" name="Picture 8" descr="UnivLogo_Stack_2C_Dark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365476"/>
              <a:ext cx="1267480" cy="989238"/>
            </a:xfrm>
            <a:prstGeom prst="rect">
              <a:avLst/>
            </a:prstGeom>
          </p:spPr>
        </p:pic>
        <p:pic>
          <p:nvPicPr>
            <p:cNvPr id="10" name="Picture 9" descr="FB-f-Logo__blue_29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6103558"/>
              <a:ext cx="165326" cy="165326"/>
            </a:xfrm>
            <a:prstGeom prst="rect">
              <a:avLst/>
            </a:prstGeom>
          </p:spPr>
        </p:pic>
        <p:pic>
          <p:nvPicPr>
            <p:cNvPr id="11" name="Picture 10" descr="twitter-bird-light-bgs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6273117"/>
              <a:ext cx="274971" cy="274971"/>
            </a:xfrm>
            <a:prstGeom prst="rect">
              <a:avLst/>
            </a:prstGeom>
          </p:spPr>
        </p:pic>
        <p:pic>
          <p:nvPicPr>
            <p:cNvPr id="12" name="Picture 11" descr="world-icon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5871147"/>
              <a:ext cx="168411" cy="168411"/>
            </a:xfrm>
            <a:prstGeom prst="rect">
              <a:avLst/>
            </a:prstGeom>
          </p:spPr>
        </p:pic>
      </p:grpSp>
      <p:pic>
        <p:nvPicPr>
          <p:cNvPr id="1026" name="Picture 2" descr="student-uni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267" y="303752"/>
            <a:ext cx="7414505" cy="332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964488" y="3968125"/>
            <a:ext cx="99929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Comparing Compositions: 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A Study of the Rigors of the Researched Argument as Taught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the Concurrent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Enrollment and Traditional First Year Composition Courses at A-State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1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1849" y="365894"/>
            <a:ext cx="9144000" cy="100286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Initial Study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054" y="1642609"/>
            <a:ext cx="9144000" cy="4252989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Comparison study conducted in partnership between Concurrent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Enrollment </a:t>
            </a: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rogram and the Department of English.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Investigation sought to ensure that Current Enrollment Program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students develop equivalent composition skill sets to their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on-campus cohorts.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nvestigation sought  to ensure concurrent students are well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prepared to make the transition in communication skill sets from the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high school to the collegiate rhetorical environment.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4658" y="124238"/>
            <a:ext cx="1502729" cy="6644309"/>
            <a:chOff x="238804" y="350266"/>
            <a:chExt cx="1502729" cy="619782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41533" y="350266"/>
              <a:ext cx="0" cy="6197822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4"/>
            <p:cNvSpPr txBox="1"/>
            <p:nvPr/>
          </p:nvSpPr>
          <p:spPr>
            <a:xfrm>
              <a:off x="428156" y="5821179"/>
              <a:ext cx="7875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AState.edu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435761" y="6056490"/>
              <a:ext cx="10186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/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428156" y="6268884"/>
              <a:ext cx="10991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@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9" name="Picture 8" descr="UnivLogo_Stack_2C_Dark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365476"/>
              <a:ext cx="1267480" cy="989238"/>
            </a:xfrm>
            <a:prstGeom prst="rect">
              <a:avLst/>
            </a:prstGeom>
          </p:spPr>
        </p:pic>
        <p:pic>
          <p:nvPicPr>
            <p:cNvPr id="10" name="Picture 9" descr="FB-f-Logo__blue_29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6103558"/>
              <a:ext cx="165326" cy="165326"/>
            </a:xfrm>
            <a:prstGeom prst="rect">
              <a:avLst/>
            </a:prstGeom>
          </p:spPr>
        </p:pic>
        <p:pic>
          <p:nvPicPr>
            <p:cNvPr id="11" name="Picture 10" descr="twitter-bird-light-bgs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6273117"/>
              <a:ext cx="274971" cy="274971"/>
            </a:xfrm>
            <a:prstGeom prst="rect">
              <a:avLst/>
            </a:prstGeom>
          </p:spPr>
        </p:pic>
        <p:pic>
          <p:nvPicPr>
            <p:cNvPr id="12" name="Picture 11" descr="world-icon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5871147"/>
              <a:ext cx="168411" cy="1684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09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8991" y="295041"/>
            <a:ext cx="9144000" cy="100286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Methodology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1555" y="1822017"/>
            <a:ext cx="9596467" cy="5523594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Original plan was to sample 20% of both the concurrent enrollment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Composition II student artifacts and 20% of the A-State traditional and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online Composition II student artifacts as submitted to the Assessment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Repository during the Spring 2018 semester.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Raters were trained and normed on application of a standard 4-point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rubric prior to beginning the task of rating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Data analysis was conducted.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4658" y="124238"/>
            <a:ext cx="1502729" cy="6644309"/>
            <a:chOff x="238804" y="350266"/>
            <a:chExt cx="1502729" cy="619782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41533" y="350266"/>
              <a:ext cx="0" cy="6197822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4"/>
            <p:cNvSpPr txBox="1"/>
            <p:nvPr/>
          </p:nvSpPr>
          <p:spPr>
            <a:xfrm>
              <a:off x="428156" y="5821179"/>
              <a:ext cx="7875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AState.edu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435761" y="6056490"/>
              <a:ext cx="10186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/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428156" y="6268884"/>
              <a:ext cx="10991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@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9" name="Picture 8" descr="UnivLogo_Stack_2C_Dark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365476"/>
              <a:ext cx="1267480" cy="989238"/>
            </a:xfrm>
            <a:prstGeom prst="rect">
              <a:avLst/>
            </a:prstGeom>
          </p:spPr>
        </p:pic>
        <p:pic>
          <p:nvPicPr>
            <p:cNvPr id="10" name="Picture 9" descr="FB-f-Logo__blue_29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6103558"/>
              <a:ext cx="165326" cy="165326"/>
            </a:xfrm>
            <a:prstGeom prst="rect">
              <a:avLst/>
            </a:prstGeom>
          </p:spPr>
        </p:pic>
        <p:pic>
          <p:nvPicPr>
            <p:cNvPr id="11" name="Picture 10" descr="twitter-bird-light-bgs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6273117"/>
              <a:ext cx="274971" cy="274971"/>
            </a:xfrm>
            <a:prstGeom prst="rect">
              <a:avLst/>
            </a:prstGeom>
          </p:spPr>
        </p:pic>
        <p:pic>
          <p:nvPicPr>
            <p:cNvPr id="12" name="Picture 11" descr="world-icon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5871147"/>
              <a:ext cx="168411" cy="1684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73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7772" y="328700"/>
            <a:ext cx="9144000" cy="100286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Data Analysis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3263" y="1434939"/>
            <a:ext cx="9596467" cy="5523594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Fours areas of performance were rated.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Content &amp; Thesis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Organization &amp; Coherence</a:t>
            </a: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Style &amp; Mechanics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MLA Formatting</a:t>
            </a:r>
          </a:p>
          <a:p>
            <a:pPr algn="l">
              <a:buFont typeface="Wingdings" panose="05000000000000000000" pitchFamily="2" charset="2"/>
              <a:buChar char="ü"/>
            </a:pPr>
            <a:endParaRPr lang="en-US" dirty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A scale of 4 -1 was used to rate individual artifacts for each rubric component, with 4 being the highest rating.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4658" y="124238"/>
            <a:ext cx="1502729" cy="6644309"/>
            <a:chOff x="238804" y="350266"/>
            <a:chExt cx="1502729" cy="619782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41533" y="350266"/>
              <a:ext cx="0" cy="6197822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4"/>
            <p:cNvSpPr txBox="1"/>
            <p:nvPr/>
          </p:nvSpPr>
          <p:spPr>
            <a:xfrm>
              <a:off x="428156" y="5821179"/>
              <a:ext cx="7875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AState.edu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435761" y="6056490"/>
              <a:ext cx="10186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/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428156" y="6268884"/>
              <a:ext cx="10991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@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9" name="Picture 8" descr="UnivLogo_Stack_2C_Dark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365476"/>
              <a:ext cx="1267480" cy="989238"/>
            </a:xfrm>
            <a:prstGeom prst="rect">
              <a:avLst/>
            </a:prstGeom>
          </p:spPr>
        </p:pic>
        <p:pic>
          <p:nvPicPr>
            <p:cNvPr id="10" name="Picture 9" descr="FB-f-Logo__blue_29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6103558"/>
              <a:ext cx="165326" cy="165326"/>
            </a:xfrm>
            <a:prstGeom prst="rect">
              <a:avLst/>
            </a:prstGeom>
          </p:spPr>
        </p:pic>
        <p:pic>
          <p:nvPicPr>
            <p:cNvPr id="11" name="Picture 10" descr="twitter-bird-light-bgs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6273117"/>
              <a:ext cx="274971" cy="274971"/>
            </a:xfrm>
            <a:prstGeom prst="rect">
              <a:avLst/>
            </a:prstGeom>
          </p:spPr>
        </p:pic>
        <p:pic>
          <p:nvPicPr>
            <p:cNvPr id="12" name="Picture 11" descr="world-icon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5871147"/>
              <a:ext cx="168411" cy="1684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31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5946" y="328700"/>
            <a:ext cx="9144000" cy="100286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Data Interpretation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3263" y="1434939"/>
            <a:ext cx="9596467" cy="55235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Content &amp; Thesis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4658" y="124238"/>
            <a:ext cx="1502729" cy="6644309"/>
            <a:chOff x="238804" y="350266"/>
            <a:chExt cx="1502729" cy="619782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41533" y="350266"/>
              <a:ext cx="0" cy="6197822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4"/>
            <p:cNvSpPr txBox="1"/>
            <p:nvPr/>
          </p:nvSpPr>
          <p:spPr>
            <a:xfrm>
              <a:off x="428156" y="5821179"/>
              <a:ext cx="7875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AState.edu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435761" y="6056490"/>
              <a:ext cx="10186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/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428156" y="6268884"/>
              <a:ext cx="10991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@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9" name="Picture 8" descr="UnivLogo_Stack_2C_Dark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365476"/>
              <a:ext cx="1267480" cy="989238"/>
            </a:xfrm>
            <a:prstGeom prst="rect">
              <a:avLst/>
            </a:prstGeom>
          </p:spPr>
        </p:pic>
        <p:pic>
          <p:nvPicPr>
            <p:cNvPr id="10" name="Picture 9" descr="FB-f-Logo__blue_29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6103558"/>
              <a:ext cx="165326" cy="165326"/>
            </a:xfrm>
            <a:prstGeom prst="rect">
              <a:avLst/>
            </a:prstGeom>
          </p:spPr>
        </p:pic>
        <p:pic>
          <p:nvPicPr>
            <p:cNvPr id="11" name="Picture 10" descr="twitter-bird-light-bgs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6273117"/>
              <a:ext cx="274971" cy="274971"/>
            </a:xfrm>
            <a:prstGeom prst="rect">
              <a:avLst/>
            </a:prstGeom>
          </p:spPr>
        </p:pic>
        <p:pic>
          <p:nvPicPr>
            <p:cNvPr id="12" name="Picture 11" descr="world-icon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5871147"/>
              <a:ext cx="168411" cy="168411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36962"/>
              </p:ext>
            </p:extLst>
          </p:nvPr>
        </p:nvGraphicFramePr>
        <p:xfrm>
          <a:off x="2042492" y="2221396"/>
          <a:ext cx="9839738" cy="3722204"/>
        </p:xfrm>
        <a:graphic>
          <a:graphicData uri="http://schemas.openxmlformats.org/drawingml/2006/table">
            <a:tbl>
              <a:tblPr/>
              <a:tblGrid>
                <a:gridCol w="1987825"/>
                <a:gridCol w="1863587"/>
                <a:gridCol w="1913283"/>
                <a:gridCol w="2062370"/>
                <a:gridCol w="2012673"/>
              </a:tblGrid>
              <a:tr h="5615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58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 Campus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5.45%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23.64%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41.82%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29.09%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580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Concurrent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14.71%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26.47%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44.12%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14.71%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flipH="1">
            <a:off x="7812157" y="2236154"/>
            <a:ext cx="4967" cy="37074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4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5946" y="328700"/>
            <a:ext cx="9144000" cy="100286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Data Interpretation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3263" y="1434939"/>
            <a:ext cx="9596467" cy="55235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Organization &amp; Coherence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4658" y="124238"/>
            <a:ext cx="1502729" cy="6644309"/>
            <a:chOff x="238804" y="350266"/>
            <a:chExt cx="1502729" cy="619782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41533" y="350266"/>
              <a:ext cx="0" cy="6197822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4"/>
            <p:cNvSpPr txBox="1"/>
            <p:nvPr/>
          </p:nvSpPr>
          <p:spPr>
            <a:xfrm>
              <a:off x="428156" y="5821179"/>
              <a:ext cx="7875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AState.edu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435761" y="6056490"/>
              <a:ext cx="10186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/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428156" y="6268884"/>
              <a:ext cx="10991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@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9" name="Picture 8" descr="UnivLogo_Stack_2C_Dark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365476"/>
              <a:ext cx="1267480" cy="989238"/>
            </a:xfrm>
            <a:prstGeom prst="rect">
              <a:avLst/>
            </a:prstGeom>
          </p:spPr>
        </p:pic>
        <p:pic>
          <p:nvPicPr>
            <p:cNvPr id="10" name="Picture 9" descr="FB-f-Logo__blue_29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6103558"/>
              <a:ext cx="165326" cy="165326"/>
            </a:xfrm>
            <a:prstGeom prst="rect">
              <a:avLst/>
            </a:prstGeom>
          </p:spPr>
        </p:pic>
        <p:pic>
          <p:nvPicPr>
            <p:cNvPr id="11" name="Picture 10" descr="twitter-bird-light-bgs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6273117"/>
              <a:ext cx="274971" cy="274971"/>
            </a:xfrm>
            <a:prstGeom prst="rect">
              <a:avLst/>
            </a:prstGeom>
          </p:spPr>
        </p:pic>
        <p:pic>
          <p:nvPicPr>
            <p:cNvPr id="12" name="Picture 11" descr="world-icon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5871147"/>
              <a:ext cx="168411" cy="168411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108433"/>
              </p:ext>
            </p:extLst>
          </p:nvPr>
        </p:nvGraphicFramePr>
        <p:xfrm>
          <a:off x="2042492" y="2221396"/>
          <a:ext cx="9839738" cy="3722204"/>
        </p:xfrm>
        <a:graphic>
          <a:graphicData uri="http://schemas.openxmlformats.org/drawingml/2006/table">
            <a:tbl>
              <a:tblPr/>
              <a:tblGrid>
                <a:gridCol w="1987825"/>
                <a:gridCol w="1863587"/>
                <a:gridCol w="1913283"/>
                <a:gridCol w="2062370"/>
                <a:gridCol w="2012673"/>
              </a:tblGrid>
              <a:tr h="5615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58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 Campus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580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Concurrent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flipH="1">
            <a:off x="7812157" y="2236154"/>
            <a:ext cx="4967" cy="37074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1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5946" y="328700"/>
            <a:ext cx="9144000" cy="100286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Data Interpretation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3263" y="1434939"/>
            <a:ext cx="9596467" cy="55235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Style &amp; Mechanics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4658" y="124238"/>
            <a:ext cx="1502729" cy="6644309"/>
            <a:chOff x="238804" y="350266"/>
            <a:chExt cx="1502729" cy="619782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41533" y="350266"/>
              <a:ext cx="0" cy="6197822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4"/>
            <p:cNvSpPr txBox="1"/>
            <p:nvPr/>
          </p:nvSpPr>
          <p:spPr>
            <a:xfrm>
              <a:off x="428156" y="5821179"/>
              <a:ext cx="7875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AState.edu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435761" y="6056490"/>
              <a:ext cx="10186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/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428156" y="6268884"/>
              <a:ext cx="10991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@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9" name="Picture 8" descr="UnivLogo_Stack_2C_Dark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365476"/>
              <a:ext cx="1267480" cy="989238"/>
            </a:xfrm>
            <a:prstGeom prst="rect">
              <a:avLst/>
            </a:prstGeom>
          </p:spPr>
        </p:pic>
        <p:pic>
          <p:nvPicPr>
            <p:cNvPr id="10" name="Picture 9" descr="FB-f-Logo__blue_29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6103558"/>
              <a:ext cx="165326" cy="165326"/>
            </a:xfrm>
            <a:prstGeom prst="rect">
              <a:avLst/>
            </a:prstGeom>
          </p:spPr>
        </p:pic>
        <p:pic>
          <p:nvPicPr>
            <p:cNvPr id="11" name="Picture 10" descr="twitter-bird-light-bgs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6273117"/>
              <a:ext cx="274971" cy="274971"/>
            </a:xfrm>
            <a:prstGeom prst="rect">
              <a:avLst/>
            </a:prstGeom>
          </p:spPr>
        </p:pic>
        <p:pic>
          <p:nvPicPr>
            <p:cNvPr id="12" name="Picture 11" descr="world-icon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5871147"/>
              <a:ext cx="168411" cy="168411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59224"/>
              </p:ext>
            </p:extLst>
          </p:nvPr>
        </p:nvGraphicFramePr>
        <p:xfrm>
          <a:off x="2042492" y="2221396"/>
          <a:ext cx="9839738" cy="3722204"/>
        </p:xfrm>
        <a:graphic>
          <a:graphicData uri="http://schemas.openxmlformats.org/drawingml/2006/table">
            <a:tbl>
              <a:tblPr/>
              <a:tblGrid>
                <a:gridCol w="1987825"/>
                <a:gridCol w="1863587"/>
                <a:gridCol w="1913283"/>
                <a:gridCol w="2062370"/>
                <a:gridCol w="2012673"/>
              </a:tblGrid>
              <a:tr h="5615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58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 Campus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580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Concurrent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flipH="1">
            <a:off x="7812157" y="2236154"/>
            <a:ext cx="4967" cy="37074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76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5946" y="328700"/>
            <a:ext cx="9144000" cy="100286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Data Interpretation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3263" y="1434939"/>
            <a:ext cx="9596467" cy="55235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MLA 8 Formatting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4658" y="124238"/>
            <a:ext cx="1502729" cy="6644309"/>
            <a:chOff x="238804" y="350266"/>
            <a:chExt cx="1502729" cy="619782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41533" y="350266"/>
              <a:ext cx="0" cy="6197822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4"/>
            <p:cNvSpPr txBox="1"/>
            <p:nvPr/>
          </p:nvSpPr>
          <p:spPr>
            <a:xfrm>
              <a:off x="428156" y="5821179"/>
              <a:ext cx="7875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AState.edu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435761" y="6056490"/>
              <a:ext cx="10186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/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428156" y="6268884"/>
              <a:ext cx="10991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@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9" name="Picture 8" descr="UnivLogo_Stack_2C_Dark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365476"/>
              <a:ext cx="1267480" cy="989238"/>
            </a:xfrm>
            <a:prstGeom prst="rect">
              <a:avLst/>
            </a:prstGeom>
          </p:spPr>
        </p:pic>
        <p:pic>
          <p:nvPicPr>
            <p:cNvPr id="10" name="Picture 9" descr="FB-f-Logo__blue_29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6103558"/>
              <a:ext cx="165326" cy="165326"/>
            </a:xfrm>
            <a:prstGeom prst="rect">
              <a:avLst/>
            </a:prstGeom>
          </p:spPr>
        </p:pic>
        <p:pic>
          <p:nvPicPr>
            <p:cNvPr id="11" name="Picture 10" descr="twitter-bird-light-bgs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6273117"/>
              <a:ext cx="274971" cy="274971"/>
            </a:xfrm>
            <a:prstGeom prst="rect">
              <a:avLst/>
            </a:prstGeom>
          </p:spPr>
        </p:pic>
        <p:pic>
          <p:nvPicPr>
            <p:cNvPr id="12" name="Picture 11" descr="world-icon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5871147"/>
              <a:ext cx="168411" cy="168411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470813"/>
              </p:ext>
            </p:extLst>
          </p:nvPr>
        </p:nvGraphicFramePr>
        <p:xfrm>
          <a:off x="2042492" y="2221396"/>
          <a:ext cx="9839738" cy="3722204"/>
        </p:xfrm>
        <a:graphic>
          <a:graphicData uri="http://schemas.openxmlformats.org/drawingml/2006/table">
            <a:tbl>
              <a:tblPr/>
              <a:tblGrid>
                <a:gridCol w="1987825"/>
                <a:gridCol w="1863587"/>
                <a:gridCol w="1913283"/>
                <a:gridCol w="2062370"/>
                <a:gridCol w="2012673"/>
              </a:tblGrid>
              <a:tr h="5615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58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 Campus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580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Concurrent</a:t>
                      </a: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flipH="1">
            <a:off x="7812157" y="2236154"/>
            <a:ext cx="4967" cy="37074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04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7772" y="328700"/>
            <a:ext cx="9144000" cy="100286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Now Where?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3263" y="1434939"/>
            <a:ext cx="9596467" cy="5523594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Application for FRAC Grant submitted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Replication of previous study – Summer 2019	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Larger sample size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Additional raters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Results being used to inform future professional development for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concurrent instructors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Pedagogical methods reviewed &amp; revised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Proposals submitted for national conference presentation</a:t>
            </a:r>
          </a:p>
          <a:p>
            <a:pPr algn="l">
              <a:buFont typeface="Wingdings" panose="05000000000000000000" pitchFamily="2" charset="2"/>
              <a:buChar char="ü"/>
            </a:pP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endParaRPr lang="en-US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endParaRPr lang="en-US" dirty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endParaRPr lang="en-US" dirty="0" smtClean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4658" y="124238"/>
            <a:ext cx="1502729" cy="6644309"/>
            <a:chOff x="238804" y="350266"/>
            <a:chExt cx="1502729" cy="619782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41533" y="350266"/>
              <a:ext cx="0" cy="6197822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4"/>
            <p:cNvSpPr txBox="1"/>
            <p:nvPr/>
          </p:nvSpPr>
          <p:spPr>
            <a:xfrm>
              <a:off x="428156" y="5821179"/>
              <a:ext cx="7875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AState.edu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435761" y="6056490"/>
              <a:ext cx="10186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/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428156" y="6268884"/>
              <a:ext cx="10991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@</a:t>
              </a:r>
              <a:r>
                <a:rPr lang="en-US" sz="900" b="1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ArkansasState</a:t>
              </a:r>
              <a:endParaRPr lang="en-US" sz="9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9" name="Picture 8" descr="UnivLogo_Stack_2C_Dark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365476"/>
              <a:ext cx="1267480" cy="989238"/>
            </a:xfrm>
            <a:prstGeom prst="rect">
              <a:avLst/>
            </a:prstGeom>
          </p:spPr>
        </p:pic>
        <p:pic>
          <p:nvPicPr>
            <p:cNvPr id="10" name="Picture 9" descr="FB-f-Logo__blue_29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6103558"/>
              <a:ext cx="165326" cy="165326"/>
            </a:xfrm>
            <a:prstGeom prst="rect">
              <a:avLst/>
            </a:prstGeom>
          </p:spPr>
        </p:pic>
        <p:pic>
          <p:nvPicPr>
            <p:cNvPr id="11" name="Picture 10" descr="twitter-bird-light-bgs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04" y="6273117"/>
              <a:ext cx="274971" cy="274971"/>
            </a:xfrm>
            <a:prstGeom prst="rect">
              <a:avLst/>
            </a:prstGeom>
          </p:spPr>
        </p:pic>
        <p:pic>
          <p:nvPicPr>
            <p:cNvPr id="12" name="Picture 11" descr="world-icon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37" y="5871147"/>
              <a:ext cx="168411" cy="1684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35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241</Words>
  <Application>Microsoft Office PowerPoint</Application>
  <PresentationFormat>Widescreen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PowerPoint Presentation</vt:lpstr>
      <vt:lpstr>Initial Study</vt:lpstr>
      <vt:lpstr>Methodology</vt:lpstr>
      <vt:lpstr>Data Analysis</vt:lpstr>
      <vt:lpstr>Data Interpretation</vt:lpstr>
      <vt:lpstr>Data Interpretation</vt:lpstr>
      <vt:lpstr>Data Interpretation</vt:lpstr>
      <vt:lpstr>Data Interpretation</vt:lpstr>
      <vt:lpstr>Now Where?</vt:lpstr>
    </vt:vector>
  </TitlesOfParts>
  <Company>Arkansas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DOYLE</dc:creator>
  <cp:lastModifiedBy>BARBARA DOYLE</cp:lastModifiedBy>
  <cp:revision>13</cp:revision>
  <dcterms:created xsi:type="dcterms:W3CDTF">2019-03-08T20:49:45Z</dcterms:created>
  <dcterms:modified xsi:type="dcterms:W3CDTF">2019-03-08T22:14:59Z</dcterms:modified>
</cp:coreProperties>
</file>